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78" r:id="rId9"/>
    <p:sldId id="279" r:id="rId10"/>
    <p:sldId id="280" r:id="rId11"/>
    <p:sldId id="281" r:id="rId12"/>
    <p:sldId id="282" r:id="rId13"/>
    <p:sldId id="283" r:id="rId14"/>
    <p:sldId id="263" r:id="rId15"/>
    <p:sldId id="284" r:id="rId16"/>
    <p:sldId id="286" r:id="rId17"/>
    <p:sldId id="285" r:id="rId18"/>
    <p:sldId id="287" r:id="rId19"/>
    <p:sldId id="288" r:id="rId20"/>
    <p:sldId id="289" r:id="rId21"/>
    <p:sldId id="269" r:id="rId22"/>
    <p:sldId id="270" r:id="rId23"/>
  </p:sldIdLst>
  <p:sldSz cx="18288000" cy="10287000"/>
  <p:notesSz cx="6858000" cy="9144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</p:embeddedFont>
    <p:embeddedFont>
      <p:font typeface="Montserrat Bold" panose="00000800000000000000" charset="0"/>
      <p:regular r:id="rId32"/>
    </p:embeddedFont>
    <p:embeddedFont>
      <p:font typeface="Montserrat Semi-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70"/>
    <a:srgbClr val="465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6" autoAdjust="0"/>
    <p:restoredTop sz="70527" autoAdjust="0"/>
  </p:normalViewPr>
  <p:slideViewPr>
    <p:cSldViewPr>
      <p:cViewPr varScale="1">
        <p:scale>
          <a:sx n="45" d="100"/>
          <a:sy n="45" d="100"/>
        </p:scale>
        <p:origin x="16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7204DA-AEDF-2E34-04A7-4AD45CC8DD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9A2F8-AA74-232A-88A5-06633EA77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18C49-4583-4B5E-8218-F1814B7717B7}" type="datetimeFigureOut">
              <a:rPr lang="en-ID" smtClean="0"/>
              <a:t>06/05/2025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4FF0A-584C-CCF9-2F16-4F8625E23B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08847-5DF8-D503-7FA9-FB92CA40EB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E15BB-BD6A-4860-A430-E57011B1BA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4768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86E17-F7A6-4C4D-934A-D4ABA4F1F95E}" type="datetimeFigureOut">
              <a:rPr lang="en-ID" smtClean="0"/>
              <a:t>06/05/2025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BF825-E1C9-4CFC-A56F-1CB0CB2222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24258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Halo Mas Abi,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pagi</a:t>
            </a:r>
            <a:r>
              <a:rPr lang="en-US" dirty="0"/>
              <a:t>. </a:t>
            </a:r>
            <a:r>
              <a:rPr lang="en-US" dirty="0" err="1"/>
              <a:t>Perkenalkan</a:t>
            </a:r>
            <a:r>
              <a:rPr lang="en-US" dirty="0"/>
              <a:t>, </a:t>
            </a:r>
            <a:r>
              <a:rPr lang="en-US" dirty="0" err="1"/>
              <a:t>saya</a:t>
            </a:r>
            <a:r>
              <a:rPr lang="en-US" dirty="0"/>
              <a:t> Hans, </a:t>
            </a:r>
            <a:r>
              <a:rPr lang="en-US" dirty="0" err="1"/>
              <a:t>mahasiswa</a:t>
            </a:r>
            <a:r>
              <a:rPr lang="en-US" dirty="0"/>
              <a:t> JCDS2602. Jadi pada </a:t>
            </a:r>
            <a:r>
              <a:rPr lang="en-US" dirty="0" err="1"/>
              <a:t>kesempatan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present </a:t>
            </a:r>
            <a:r>
              <a:rPr lang="en-US" dirty="0" err="1"/>
              <a:t>hasil</a:t>
            </a:r>
            <a:r>
              <a:rPr lang="en-US" dirty="0"/>
              <a:t> analysis capstone 2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NYC TLC</a:t>
            </a:r>
            <a:r>
              <a:rPr lang="en-US"/>
              <a:t>.  Saya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tipping behavior.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5951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45130-6037-940C-95FC-20DD5013D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66F89-E00C-05E4-3DD1-3D7983AF4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D536F-9EB5-4FFD-7A0B-39C240363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ED02-B709-DF32-02B6-430ACBEA6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1561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42C6D-C7EF-A75E-CFD3-68C3F7011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5D43D-AFF8-39C8-6D46-FBEAA0B53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16C923-BBA3-EF94-3D55-73DE33CB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6F893-DE6E-E55D-7A9A-91746D0B1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983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DBB7-17FB-7D25-FB39-0530672A5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8FF15-1B0A-62F4-F194-02409FB9F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A7CCE-8E86-0A97-130D-9FF104C16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D6FBD-80A0-FC8B-4221-A064CED6B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057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24A35-44D4-30F3-4809-3CCCE5337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B06DA-6A66-B2DF-642F-F10797768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86A86-EAA7-7A0E-D54C-FBF8525BE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9376A-93B3-963D-DAA9-963F72B5D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486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b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3384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CD2D-19BB-F3CE-8BAE-692B35050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8FE61-425E-136F-D6DA-9CD740BBB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C12D7-0D43-28A5-CF2D-1FFF098E8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dirty="0"/>
              <a:t>1. How do the tipping patterns vary by hour of the day and day of the week?</a:t>
            </a:r>
          </a:p>
          <a:p>
            <a:r>
              <a:rPr lang="en-ID" dirty="0"/>
              <a:t>- Peak hour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jam 5 - 8 </a:t>
            </a:r>
            <a:r>
              <a:rPr lang="en-ID" dirty="0" err="1"/>
              <a:t>malam</a:t>
            </a:r>
            <a:r>
              <a:rPr lang="en-ID" dirty="0"/>
              <a:t>.</a:t>
            </a:r>
          </a:p>
          <a:p>
            <a:r>
              <a:rPr lang="en-ID" dirty="0"/>
              <a:t>- Hari </a:t>
            </a:r>
            <a:r>
              <a:rPr lang="en-ID" dirty="0" err="1"/>
              <a:t>tersibuk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di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minggu</a:t>
            </a:r>
            <a:r>
              <a:rPr lang="en-ID" dirty="0"/>
              <a:t>.</a:t>
            </a:r>
          </a:p>
          <a:p>
            <a:r>
              <a:rPr lang="en-ID" dirty="0"/>
              <a:t>- </a:t>
            </a:r>
            <a:r>
              <a:rPr lang="en-ID" dirty="0" err="1"/>
              <a:t>Naikin</a:t>
            </a:r>
            <a:r>
              <a:rPr lang="en-ID" dirty="0"/>
              <a:t> rate tipping pada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Driver </a:t>
            </a:r>
            <a:r>
              <a:rPr lang="en-ID" dirty="0" err="1"/>
              <a:t>dianjurkan</a:t>
            </a:r>
            <a:r>
              <a:rPr lang="en-ID" dirty="0"/>
              <a:t> juga buat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aktive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passenger pas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CBAC6-3AC4-6F6E-5D54-2EA8C5A07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0711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68AC3-16B6-D47C-3AE9-E811CA2C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6380A-6766-090C-80E4-D88DD3E1B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55AF9-C32D-82A5-C634-AD8223A9B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2. How does payment method (Cash vs. Credit Card) affect tipping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behavior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 NYC taxis?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Credit Card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ternyata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yang paling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banyak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dipakai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udah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jarang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banget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pakai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cash.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Buatkan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strategi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kalau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bayar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pakai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cc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seperti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kalo cash kayak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gimana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Banyakin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promo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cc. Bisa juga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depannya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coba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eksplor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pembayaran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cashless lain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selain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credit card,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karena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belum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tentu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semua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orang punya cc.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11E07-5180-1AF4-1790-BFC0ACDF7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2707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635B-8090-50CE-4B56-382725212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E4781-9E88-2714-3DDF-1748298E5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354FE-F90F-FEE1-39AF-9E600AC48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3. How does the pickup borough influence tipping?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Kalo pickup, Brooklyn dan Manhattan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yang paling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mendominasi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Sedangkan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Bronx paling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kecil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Bisa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dilakukan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investigasi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lanjutan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Post-hoc test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dilakukan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setelah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kruskal-wallis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Misalnya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pakai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dunn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-test. Biar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kita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tahu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mana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kelompok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yang bener2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berbeda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sementara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promosikan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tipping awareness dan practice di Brooklyn dan Manhattan. Selain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coba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improve service quality dan customer engagement di Bronx. 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4. How does the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dropoff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borough influence tipping?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Polanya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persis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seperti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pickup,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tapi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disesuaikan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menjadi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dropoff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borough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E709D-E80F-5093-F2D4-FE4169D20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5300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E7112-7098-D783-D8E4-D90B320C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117FD-800A-3B0F-6AE4-D5A342DA5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D79A8-8698-DA5D-4F08-56988A8C3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5. How does the pickup service zone influence tipping?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Airport paling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kecil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bahkan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paling gak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Baik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boro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dan yellow zone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maksimal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tippingnya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di 7.64,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tapi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orang2 di yellow zone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tippingnya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gede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Strategi pada masing2 pickup service zone. Pada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saat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melakukan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training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kepada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supir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supir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harus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menyesuaikan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bagaimana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berinteraksi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pelayanan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Selain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juga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SOP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standarisasi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tipping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supaya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antar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1 service zone gak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jomplang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yang lain.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6. How does the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dropoff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service zone influence tipping?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Kurang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sama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kayak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nomor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5,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tapi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sini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tipping di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airportnya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E5A6F-CDBA-217F-0DB2-C834A1514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2145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6D765-2030-2E12-9971-E86F92F2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DAC59-8319-F8C1-7DB6-61A557F1B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37DC3-B62E-24BC-B0A6-BE908951F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7. Trip Distance vs Tip Amount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Berbanding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lurus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tapi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lemah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Makin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gede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trip distance,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makin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gede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tip amount.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Boleh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aja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driver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narik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penumpang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perjalanannya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atas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5 mil. Tapi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pertimbangin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juga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waktu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dibutuhkan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Karena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baik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ambil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trip yang kecil2 juga.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8. Trip Duration vs Tip Amount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Berbanding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lurus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tapi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lemah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Makin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gede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trip distance,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makin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gede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tip amount.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Boleh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aja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driver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narik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penumpang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perjalanannya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atas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20-25 mil. Tapi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pertimbangin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juga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waktu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yang. Karena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baik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ambil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trip yang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waktu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tempuhnya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kecil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tapi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lebih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banyak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E0511-B62E-F31E-9406-F6F39D35D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587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Kira-</a:t>
            </a:r>
            <a:r>
              <a:rPr lang="en-US" dirty="0" err="1"/>
              <a:t>kira</a:t>
            </a:r>
            <a:r>
              <a:rPr lang="en-US" dirty="0"/>
              <a:t> garis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background, gap analysis, problem statement, sow, data understanding, data wrangling, dan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analisis-nya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645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023D-F0F7-0E01-11D4-B9407FAE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77994-076B-F40B-13DE-EE877957A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94BF9-2427-3EE4-D098-612A52EFA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9. Extra Charges/Tolls Amount/Congestion Surcharges/Passenger Count vs Tip Amount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Berbanding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lurus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tapi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lemah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Hampir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gaada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korelasinya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membangun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hubungan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penumpangnya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driver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perlu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open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terhadap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biaya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Sopir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taksi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perlu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dilatih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supaya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bisa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menghadapi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masalah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biaya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tambahan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baik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dan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profesional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sehingga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penumpang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merasa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nyaman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B6430-5E23-8974-1B36-09358F55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849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method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maksudnya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the most significant predictor,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statistic </a:t>
            </a:r>
            <a:r>
              <a:rPr lang="en-US" dirty="0" err="1"/>
              <a:t>valuenya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banget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Ini </a:t>
            </a:r>
            <a:r>
              <a:rPr lang="en-US" dirty="0" err="1"/>
              <a:t>dibacain</a:t>
            </a:r>
            <a:r>
              <a:rPr lang="en-US" dirty="0"/>
              <a:t> </a:t>
            </a:r>
            <a:r>
              <a:rPr lang="en-US" dirty="0" err="1"/>
              <a:t>aja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udah</a:t>
            </a:r>
            <a:r>
              <a:rPr lang="en-US" dirty="0"/>
              <a:t> </a:t>
            </a:r>
            <a:r>
              <a:rPr lang="en-US" dirty="0" err="1"/>
              <a:t>dibedah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yang </a:t>
            </a:r>
            <a:r>
              <a:rPr lang="en-US" dirty="0" err="1"/>
              <a:t>tadi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747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Taxi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transportasi</a:t>
            </a:r>
            <a:r>
              <a:rPr lang="en-US" dirty="0"/>
              <a:t> di NYC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mobilitas</a:t>
            </a:r>
            <a:r>
              <a:rPr lang="en-US" dirty="0"/>
              <a:t> Masyarakat, di mana </a:t>
            </a:r>
            <a:r>
              <a:rPr lang="en-US" dirty="0" err="1"/>
              <a:t>regulatornya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NYC TLC. Seiring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, </a:t>
            </a:r>
            <a:r>
              <a:rPr lang="en-US" dirty="0" err="1"/>
              <a:t>kompetisi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Uber </a:t>
            </a:r>
            <a:r>
              <a:rPr lang="en-US" dirty="0" err="1"/>
              <a:t>atau</a:t>
            </a:r>
            <a:r>
              <a:rPr lang="en-US" dirty="0"/>
              <a:t> Lyft </a:t>
            </a:r>
            <a:r>
              <a:rPr lang="en-US" dirty="0" err="1"/>
              <a:t>untuk</a:t>
            </a:r>
            <a:r>
              <a:rPr lang="en-US" dirty="0"/>
              <a:t> “</a:t>
            </a:r>
            <a:r>
              <a:rPr lang="en-US" dirty="0" err="1"/>
              <a:t>memudahkan</a:t>
            </a:r>
            <a:r>
              <a:rPr lang="en-US" dirty="0"/>
              <a:t>” system </a:t>
            </a:r>
            <a:r>
              <a:rPr lang="en-US" dirty="0" err="1"/>
              <a:t>pertaksian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Contohnya</a:t>
            </a:r>
            <a:r>
              <a:rPr lang="en-US" dirty="0"/>
              <a:t>, product placement yang </a:t>
            </a:r>
            <a:r>
              <a:rPr lang="en-US" dirty="0" err="1"/>
              <a:t>dilakukan</a:t>
            </a:r>
            <a:r>
              <a:rPr lang="en-US" dirty="0"/>
              <a:t> Lyft di The Equalizer 3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betapa</a:t>
            </a:r>
            <a:r>
              <a:rPr lang="en-US" dirty="0"/>
              <a:t> </a:t>
            </a:r>
            <a:r>
              <a:rPr lang="en-US" dirty="0" err="1"/>
              <a:t>seriusnya</a:t>
            </a:r>
            <a:r>
              <a:rPr lang="en-US" dirty="0"/>
              <a:t> Lyft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menggodok</a:t>
            </a:r>
            <a:r>
              <a:rPr lang="en-US" dirty="0"/>
              <a:t> </a:t>
            </a:r>
            <a:r>
              <a:rPr lang="en-US" dirty="0" err="1"/>
              <a:t>produknya</a:t>
            </a:r>
            <a:r>
              <a:rPr lang="en-US" dirty="0"/>
              <a:t>. Dan </a:t>
            </a:r>
            <a:r>
              <a:rPr lang="en-US" dirty="0" err="1"/>
              <a:t>penemuan</a:t>
            </a:r>
            <a:r>
              <a:rPr lang="en-US" dirty="0"/>
              <a:t> lain, </a:t>
            </a:r>
            <a:r>
              <a:rPr lang="en-US" dirty="0" err="1"/>
              <a:t>bahwa</a:t>
            </a:r>
            <a:r>
              <a:rPr lang="en-US" dirty="0"/>
              <a:t> tipping </a:t>
            </a:r>
            <a:r>
              <a:rPr lang="en-US" dirty="0" err="1"/>
              <a:t>itu</a:t>
            </a:r>
            <a:r>
              <a:rPr lang="en-US" dirty="0"/>
              <a:t> punya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dan </a:t>
            </a:r>
            <a:r>
              <a:rPr lang="en-US" dirty="0" err="1"/>
              <a:t>penghasilannya</a:t>
            </a:r>
            <a:r>
              <a:rPr lang="en-US" dirty="0"/>
              <a:t> </a:t>
            </a:r>
            <a:r>
              <a:rPr lang="en-US" dirty="0" err="1"/>
              <a:t>supir</a:t>
            </a:r>
            <a:r>
              <a:rPr lang="en-US" dirty="0"/>
              <a:t> </a:t>
            </a:r>
            <a:r>
              <a:rPr lang="en-US" dirty="0" err="1"/>
              <a:t>taksi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04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Sama </a:t>
            </a:r>
            <a:r>
              <a:rPr lang="en-US" b="0" dirty="0" err="1">
                <a:latin typeface="+mj-lt"/>
              </a:rPr>
              <a:t>halnya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ketika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kita</a:t>
            </a:r>
            <a:r>
              <a:rPr lang="en-US" b="0" dirty="0">
                <a:latin typeface="+mj-lt"/>
              </a:rPr>
              <a:t> naik Grab </a:t>
            </a:r>
            <a:r>
              <a:rPr lang="en-US" b="0" dirty="0" err="1">
                <a:latin typeface="+mj-lt"/>
              </a:rPr>
              <a:t>atau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GoCar</a:t>
            </a:r>
            <a:r>
              <a:rPr lang="en-US" b="0" dirty="0">
                <a:latin typeface="+mj-lt"/>
              </a:rPr>
              <a:t>, tipping di Lyft </a:t>
            </a:r>
            <a:r>
              <a:rPr lang="en-US" b="0" dirty="0" err="1">
                <a:latin typeface="+mj-lt"/>
              </a:rPr>
              <a:t>dapat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dilakukan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langsung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melalui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aplikasi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mereka</a:t>
            </a:r>
            <a:r>
              <a:rPr lang="en-US" b="0" dirty="0">
                <a:latin typeface="+mj-lt"/>
              </a:rPr>
              <a:t>. </a:t>
            </a:r>
            <a:r>
              <a:rPr lang="en-US" b="0" dirty="0" err="1">
                <a:latin typeface="+mj-lt"/>
              </a:rPr>
              <a:t>Sedangkan</a:t>
            </a:r>
            <a:r>
              <a:rPr lang="en-US" b="0" dirty="0">
                <a:latin typeface="+mj-lt"/>
              </a:rPr>
              <a:t>, NYC TLC </a:t>
            </a:r>
            <a:r>
              <a:rPr lang="en-US" b="0" dirty="0" err="1">
                <a:latin typeface="+mj-lt"/>
              </a:rPr>
              <a:t>ini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masih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konvensional</a:t>
            </a:r>
            <a:r>
              <a:rPr lang="en-US" b="0" dirty="0">
                <a:latin typeface="+mj-lt"/>
              </a:rPr>
              <a:t>. Kalau Mas Abi </a:t>
            </a:r>
            <a:r>
              <a:rPr lang="en-US" b="0" dirty="0" err="1">
                <a:latin typeface="+mj-lt"/>
              </a:rPr>
              <a:t>cek</a:t>
            </a:r>
            <a:r>
              <a:rPr lang="en-US" b="0" dirty="0">
                <a:latin typeface="+mj-lt"/>
              </a:rPr>
              <a:t> di App Store </a:t>
            </a:r>
            <a:r>
              <a:rPr lang="en-US" b="0" dirty="0" err="1">
                <a:latin typeface="+mj-lt"/>
              </a:rPr>
              <a:t>atau</a:t>
            </a:r>
            <a:r>
              <a:rPr lang="en-US" b="0" dirty="0">
                <a:latin typeface="+mj-lt"/>
              </a:rPr>
              <a:t> Play Store, NYC TLC </a:t>
            </a:r>
            <a:r>
              <a:rPr lang="en-US" b="0" dirty="0" err="1">
                <a:latin typeface="+mj-lt"/>
              </a:rPr>
              <a:t>belum</a:t>
            </a:r>
            <a:r>
              <a:rPr lang="en-US" b="0" dirty="0">
                <a:latin typeface="+mj-lt"/>
              </a:rPr>
              <a:t> punya </a:t>
            </a:r>
            <a:r>
              <a:rPr lang="en-US" b="0" dirty="0" err="1">
                <a:latin typeface="+mj-lt"/>
              </a:rPr>
              <a:t>aplikasi</a:t>
            </a:r>
            <a:r>
              <a:rPr lang="en-US" b="0" dirty="0">
                <a:latin typeface="+mj-lt"/>
              </a:rPr>
              <a:t> yang </a:t>
            </a:r>
            <a:r>
              <a:rPr lang="en-US" b="0" dirty="0" err="1">
                <a:latin typeface="+mj-lt"/>
              </a:rPr>
              <a:t>independen</a:t>
            </a:r>
            <a:r>
              <a:rPr lang="en-US" b="0" dirty="0">
                <a:latin typeface="+mj-lt"/>
              </a:rPr>
              <a:t>. (</a:t>
            </a:r>
            <a:r>
              <a:rPr lang="en-US" b="0" dirty="0" err="1">
                <a:latin typeface="+mj-lt"/>
              </a:rPr>
              <a:t>Mereka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masih</a:t>
            </a:r>
            <a:r>
              <a:rPr lang="en-US" b="0" dirty="0">
                <a:latin typeface="+mj-lt"/>
              </a:rPr>
              <a:t> Pakai </a:t>
            </a:r>
            <a:r>
              <a:rPr lang="en-US" b="0" dirty="0" err="1">
                <a:latin typeface="+mj-lt"/>
              </a:rPr>
              <a:t>aplikasi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pihak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ketiga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seperti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rideyellow</a:t>
            </a:r>
            <a:r>
              <a:rPr lang="en-US" b="0" dirty="0">
                <a:latin typeface="+mj-lt"/>
              </a:rPr>
              <a:t> dan Curb Mobile). </a:t>
            </a:r>
            <a:r>
              <a:rPr lang="en-US" b="0" dirty="0" err="1">
                <a:latin typeface="+mj-lt"/>
              </a:rPr>
              <a:t>Sehingga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okelah</a:t>
            </a:r>
            <a:r>
              <a:rPr lang="en-US" b="0" dirty="0">
                <a:latin typeface="+mj-lt"/>
              </a:rPr>
              <a:t>, </a:t>
            </a:r>
            <a:r>
              <a:rPr lang="en-US" b="0" dirty="0" err="1">
                <a:latin typeface="+mj-lt"/>
              </a:rPr>
              <a:t>analisis</a:t>
            </a:r>
            <a:r>
              <a:rPr lang="en-US" b="0" dirty="0">
                <a:latin typeface="+mj-lt"/>
              </a:rPr>
              <a:t> tipping behavior </a:t>
            </a:r>
            <a:r>
              <a:rPr lang="en-US" b="0" dirty="0" err="1">
                <a:latin typeface="+mj-lt"/>
              </a:rPr>
              <a:t>ini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perlu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dilakukan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lebih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dalam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lewat</a:t>
            </a:r>
            <a:r>
              <a:rPr lang="en-US" b="0" dirty="0">
                <a:latin typeface="+mj-lt"/>
              </a:rPr>
              <a:t> dataset </a:t>
            </a:r>
            <a:r>
              <a:rPr lang="en-US" b="0" dirty="0" err="1">
                <a:latin typeface="+mj-lt"/>
              </a:rPr>
              <a:t>ini</a:t>
            </a:r>
            <a:r>
              <a:rPr lang="en-US" b="0" dirty="0">
                <a:latin typeface="+mj-lt"/>
              </a:rPr>
              <a:t>. </a:t>
            </a:r>
            <a:r>
              <a:rPr lang="en-US" b="0" dirty="0" err="1">
                <a:latin typeface="+mj-lt"/>
              </a:rPr>
              <a:t>Sehingga</a:t>
            </a:r>
            <a:r>
              <a:rPr lang="en-US" b="0" dirty="0">
                <a:latin typeface="+mj-lt"/>
              </a:rPr>
              <a:t>, </a:t>
            </a:r>
            <a:r>
              <a:rPr lang="en-US" dirty="0" err="1"/>
              <a:t>memang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diakui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kompetitor</a:t>
            </a:r>
            <a:r>
              <a:rPr lang="en-US" dirty="0"/>
              <a:t> punya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mengorganisir</a:t>
            </a:r>
            <a:r>
              <a:rPr lang="en-US" dirty="0"/>
              <a:t> tipping.</a:t>
            </a:r>
            <a:endParaRPr lang="en-US" b="0" dirty="0">
              <a:latin typeface="+mj-lt"/>
            </a:endParaRPr>
          </a:p>
          <a:p>
            <a:endParaRPr lang="en-ID" b="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524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juga punya </a:t>
            </a:r>
            <a:r>
              <a:rPr lang="en-US" dirty="0" err="1"/>
              <a:t>kelemahan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data </a:t>
            </a:r>
            <a:r>
              <a:rPr lang="en-US" dirty="0" err="1"/>
              <a:t>ini</a:t>
            </a:r>
            <a:r>
              <a:rPr lang="en-US" dirty="0"/>
              <a:t> gak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kejelasan</a:t>
            </a:r>
            <a:r>
              <a:rPr lang="en-US" dirty="0"/>
              <a:t> </a:t>
            </a:r>
            <a:r>
              <a:rPr lang="en-US" dirty="0" err="1"/>
              <a:t>pengaruh</a:t>
            </a:r>
            <a:r>
              <a:rPr lang="en-US" dirty="0"/>
              <a:t> tip amount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lain. Tapi, </a:t>
            </a:r>
            <a:r>
              <a:rPr lang="en-US" dirty="0" err="1"/>
              <a:t>itulah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dicari</a:t>
            </a:r>
            <a:r>
              <a:rPr lang="en-US" dirty="0"/>
              <a:t>,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masing2 </a:t>
            </a:r>
            <a:r>
              <a:rPr lang="en-US" dirty="0" err="1"/>
              <a:t>perjalanan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pengaruhnya</a:t>
            </a:r>
            <a:r>
              <a:rPr lang="en-US" dirty="0"/>
              <a:t> </a:t>
            </a:r>
            <a:r>
              <a:rPr lang="en-US" dirty="0" err="1"/>
              <a:t>gimana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tip. </a:t>
            </a:r>
            <a:r>
              <a:rPr lang="en-US" dirty="0" err="1"/>
              <a:t>Harapannya</a:t>
            </a:r>
            <a:r>
              <a:rPr lang="en-US" dirty="0"/>
              <a:t>, </a:t>
            </a:r>
            <a:r>
              <a:rPr lang="en-US" dirty="0" err="1"/>
              <a:t>pengambilan</a:t>
            </a:r>
            <a:r>
              <a:rPr lang="en-US" dirty="0"/>
              <a:t> Keputusan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regulasi</a:t>
            </a:r>
            <a:r>
              <a:rPr lang="en-US" dirty="0"/>
              <a:t> dan </a:t>
            </a:r>
            <a:r>
              <a:rPr lang="en-US" dirty="0" err="1"/>
              <a:t>penyuluhan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super taxi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yang </a:t>
            </a:r>
            <a:r>
              <a:rPr lang="en-US" dirty="0" err="1"/>
              <a:t>notabene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tip.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019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Jadi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dataset, </a:t>
            </a:r>
            <a:r>
              <a:rPr lang="en-US" dirty="0" err="1"/>
              <a:t>terdapat</a:t>
            </a:r>
            <a:r>
              <a:rPr lang="en-US" dirty="0"/>
              <a:t> 20 </a:t>
            </a:r>
            <a:r>
              <a:rPr lang="en-US" dirty="0" err="1"/>
              <a:t>kolom</a:t>
            </a:r>
            <a:r>
              <a:rPr lang="en-US" dirty="0"/>
              <a:t> dan 68211 baris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taksi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Januari 2023. Kolom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beragam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yang datetime </a:t>
            </a:r>
            <a:r>
              <a:rPr lang="en-US" dirty="0" err="1"/>
              <a:t>seperti</a:t>
            </a:r>
            <a:r>
              <a:rPr lang="en-US" dirty="0"/>
              <a:t> pickup dan </a:t>
            </a:r>
            <a:r>
              <a:rPr lang="en-US" dirty="0" err="1"/>
              <a:t>dropoff</a:t>
            </a:r>
            <a:r>
              <a:rPr lang="en-US" dirty="0"/>
              <a:t> time, </a:t>
            </a:r>
            <a:r>
              <a:rPr lang="en-US" dirty="0" err="1"/>
              <a:t>numerik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tip dan fare amount, dan object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kategorikal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id dan trip type.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6497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Data Collection di mana dataset </a:t>
            </a:r>
            <a:r>
              <a:rPr lang="en-US" dirty="0" err="1"/>
              <a:t>utamanya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 NYC TLC. Next, </a:t>
            </a:r>
            <a:r>
              <a:rPr lang="en-US" dirty="0" err="1"/>
              <a:t>saya</a:t>
            </a:r>
            <a:r>
              <a:rPr lang="en-US" dirty="0"/>
              <a:t> juga </a:t>
            </a:r>
            <a:r>
              <a:rPr lang="en-US" dirty="0" err="1"/>
              <a:t>koleksi</a:t>
            </a:r>
            <a:r>
              <a:rPr lang="en-US" dirty="0"/>
              <a:t> taxi zones csv dan </a:t>
            </a:r>
            <a:r>
              <a:rPr lang="en-US" dirty="0" err="1"/>
              <a:t>geojson</a:t>
            </a:r>
            <a:r>
              <a:rPr lang="en-US" dirty="0"/>
              <a:t> files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enriching.</a:t>
            </a:r>
          </a:p>
          <a:p>
            <a:pPr marL="228600" indent="-228600">
              <a:buAutoNum type="arabicPeriod"/>
            </a:pPr>
            <a:r>
              <a:rPr lang="en-ID" dirty="0"/>
              <a:t>Data Wrangling -&gt; </a:t>
            </a:r>
            <a:r>
              <a:rPr lang="en-ID" dirty="0" err="1"/>
              <a:t>Dimulai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discovering, structuring, cleaning, enriching, dan validating.</a:t>
            </a:r>
          </a:p>
          <a:p>
            <a:pPr marL="228600" indent="-228600">
              <a:buAutoNum type="arabicPeriod"/>
            </a:pPr>
            <a:r>
              <a:rPr lang="en-ID" dirty="0"/>
              <a:t>Discovering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Dari dataset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ini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,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penamaan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kolom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enggak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consistent. Ada yang Pascal Case dan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ada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juga yang snake case.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ditemukan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bahwa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terdapat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7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kolom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yang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memiliki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missing values.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Yg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MNAR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itu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trip_type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,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yg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MCAR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itu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ehail_fee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, dan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sisanya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(store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fwd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flag,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ratecode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id, passenger count, payment type, dan congestion surcharge)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itu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MAR.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Gak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ada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 duplicate di dataset </a:t>
            </a:r>
            <a:r>
              <a:rPr lang="en-US" b="0" i="0" dirty="0" err="1">
                <a:solidFill>
                  <a:srgbClr val="020817"/>
                </a:solidFill>
                <a:effectLst/>
                <a:latin typeface="ui-sans-serif"/>
              </a:rPr>
              <a:t>ini</a:t>
            </a:r>
            <a:r>
              <a:rPr lang="en-US" b="0" i="0" dirty="0">
                <a:solidFill>
                  <a:srgbClr val="020817"/>
                </a:solidFill>
                <a:effectLst/>
                <a:latin typeface="ui-sans-serif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dirty="0"/>
              <a:t>Outlier juga </a:t>
            </a:r>
            <a:r>
              <a:rPr lang="en-ID" dirty="0" err="1"/>
              <a:t>dideteksi</a:t>
            </a:r>
            <a:r>
              <a:rPr lang="en-ID" dirty="0"/>
              <a:t> di </a:t>
            </a:r>
            <a:r>
              <a:rPr lang="en-ID" dirty="0" err="1"/>
              <a:t>sini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 yang </a:t>
            </a:r>
            <a:r>
              <a:rPr lang="en-ID" dirty="0" err="1"/>
              <a:t>melebihi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tipikal</a:t>
            </a:r>
            <a:r>
              <a:rPr lang="en-ID" dirty="0"/>
              <a:t>,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ekstrem</a:t>
            </a:r>
            <a:r>
              <a:rPr lang="en-ID" dirty="0"/>
              <a:t>, dan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tarif</a:t>
            </a:r>
            <a:r>
              <a:rPr lang="en-ID" dirty="0"/>
              <a:t> yang </a:t>
            </a:r>
            <a:r>
              <a:rPr lang="en-ID" dirty="0" err="1"/>
              <a:t>anomali</a:t>
            </a:r>
            <a:r>
              <a:rPr lang="en-ID" dirty="0"/>
              <a:t>.</a:t>
            </a:r>
          </a:p>
          <a:p>
            <a:pPr marL="228600" indent="-228600">
              <a:buAutoNum type="arabicPeriod"/>
            </a:pPr>
            <a:r>
              <a:rPr lang="en-ID" dirty="0"/>
              <a:t>Structuring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Menyeragamkan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penamaan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kolom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menjadi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snake_case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Mengonversi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tipe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data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untuk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kolom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yang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tepat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,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seperti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mengubah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kolom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waktu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menjadi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tipe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 datetime dan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kolom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ID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menjadi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kategori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.</a:t>
            </a:r>
            <a:endParaRPr lang="en-ID" dirty="0"/>
          </a:p>
          <a:p>
            <a:pPr marL="228600" indent="-228600">
              <a:buAutoNum type="arabicPeriod"/>
            </a:pPr>
            <a:r>
              <a:rPr lang="en-ID" dirty="0"/>
              <a:t>Cleaning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Mengatasi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nilai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yang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hilang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.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Misalnya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,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kolom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 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ehail_fee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 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dihapus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karena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MAR,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sedangkan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kolom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lain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diisi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dengan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CoT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untuk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yang MNAR dan MAR.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Untuk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keduanya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, modus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untuk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data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kategorikal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dan median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untuk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numerical,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sebab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tidak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terdistribusi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normal.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Menggunakan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metode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IQR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untuk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mengidentifikasi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dan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menghapus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outlier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dari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kolom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numerik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,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kecuali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passenger_count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. (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Kenapa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? Karena di NYC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masih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ada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mobil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7-seater.)</a:t>
            </a:r>
            <a:endParaRPr lang="en-ID" dirty="0"/>
          </a:p>
          <a:p>
            <a:pPr marL="228600" indent="-228600">
              <a:buAutoNum type="arabicPeriod"/>
            </a:pPr>
            <a:r>
              <a:rPr lang="en-ID" dirty="0"/>
              <a:t>Enriching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Extract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waktu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jam,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hari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pada pickup time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Extract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durasi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perjalanan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pada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dengan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selisih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antara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dropoff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dengan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pickup time.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Mapping Nama dan Id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sesuai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dengan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dengan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data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deskripsi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Mapping Lokasi dan Id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sesuai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</a:t>
            </a:r>
            <a:r>
              <a:rPr lang="en-ID" b="0" i="0" dirty="0" err="1">
                <a:solidFill>
                  <a:srgbClr val="020817"/>
                </a:solidFill>
                <a:effectLst/>
                <a:latin typeface="ui-sans-serif"/>
              </a:rPr>
              <a:t>dengan</a:t>
            </a:r>
            <a:r>
              <a:rPr lang="en-ID" b="0" i="0" dirty="0">
                <a:solidFill>
                  <a:srgbClr val="020817"/>
                </a:solidFill>
                <a:effectLst/>
                <a:latin typeface="ui-sans-serif"/>
              </a:rPr>
              <a:t> data geospatial.</a:t>
            </a:r>
            <a:endParaRPr lang="en-ID" dirty="0"/>
          </a:p>
          <a:p>
            <a:pPr marL="228600" indent="-228600">
              <a:buAutoNum type="arabicPeriod"/>
            </a:pPr>
            <a:r>
              <a:rPr lang="en-ID" dirty="0"/>
              <a:t>Validating</a:t>
            </a:r>
          </a:p>
          <a:p>
            <a:pPr marL="685800" lvl="1" indent="-228600">
              <a:buAutoNum type="arabicPeriod"/>
            </a:pPr>
            <a:r>
              <a:rPr lang="en-ID" dirty="0"/>
              <a:t>Hapus data </a:t>
            </a:r>
            <a:r>
              <a:rPr lang="en-ID" dirty="0" err="1"/>
              <a:t>mta_tax</a:t>
            </a:r>
            <a:r>
              <a:rPr lang="en-ID" dirty="0"/>
              <a:t> dan </a:t>
            </a:r>
            <a:r>
              <a:rPr lang="en-ID" dirty="0" err="1"/>
              <a:t>improvement_surcharge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.</a:t>
            </a:r>
          </a:p>
          <a:p>
            <a:pPr marL="685800" lvl="1" indent="-228600">
              <a:buAutoNum type="arabicPeriod"/>
            </a:pPr>
            <a:r>
              <a:rPr lang="en-ID" dirty="0"/>
              <a:t>Remove outlier </a:t>
            </a:r>
            <a:r>
              <a:rPr lang="en-ID" dirty="0" err="1"/>
              <a:t>ekstrim</a:t>
            </a:r>
            <a:r>
              <a:rPr lang="en-ID" dirty="0"/>
              <a:t> </a:t>
            </a:r>
            <a:r>
              <a:rPr lang="en-ID" dirty="0" err="1"/>
              <a:t>padalamanya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. (</a:t>
            </a:r>
            <a:r>
              <a:rPr lang="en-ID" dirty="0" err="1"/>
              <a:t>Berapa</a:t>
            </a:r>
            <a:r>
              <a:rPr lang="en-ID" dirty="0"/>
              <a:t> rata2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Tengah </a:t>
            </a:r>
            <a:r>
              <a:rPr lang="en-ID" dirty="0" err="1"/>
              <a:t>lamanya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 taxi </a:t>
            </a:r>
            <a:r>
              <a:rPr lang="en-ID" dirty="0" err="1"/>
              <a:t>nyc</a:t>
            </a:r>
            <a:r>
              <a:rPr lang="en-ID" dirty="0"/>
              <a:t> ?)</a:t>
            </a:r>
          </a:p>
          <a:p>
            <a:pPr marL="685800" lvl="1" indent="-228600">
              <a:buAutoNum type="arabicPeriod"/>
            </a:pPr>
            <a:endParaRPr lang="en-ID" dirty="0"/>
          </a:p>
          <a:p>
            <a:pPr marL="228600" indent="-228600">
              <a:buAutoNum type="arabicPeriod"/>
            </a:pPr>
            <a:r>
              <a:rPr lang="en-ID" dirty="0"/>
              <a:t>EDA </a:t>
            </a:r>
          </a:p>
          <a:p>
            <a:pPr marL="685800" lvl="1" indent="-228600">
              <a:buAutoNum type="arabicPeriod"/>
            </a:pPr>
            <a:r>
              <a:rPr lang="en-ID" dirty="0"/>
              <a:t>Tipping patterns, Payment Method, borough dan service zone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pickup dan </a:t>
            </a:r>
            <a:r>
              <a:rPr lang="en-ID" dirty="0" err="1"/>
              <a:t>dropoff</a:t>
            </a:r>
            <a:r>
              <a:rPr lang="en-ID" dirty="0"/>
              <a:t>. </a:t>
            </a:r>
          </a:p>
          <a:p>
            <a:pPr marL="685800" lvl="1" indent="-228600">
              <a:buAutoNum type="arabicPeriod"/>
            </a:pPr>
            <a:r>
              <a:rPr lang="en-ID" dirty="0" err="1"/>
              <a:t>Kemudian</a:t>
            </a:r>
            <a:r>
              <a:rPr lang="en-ID" dirty="0"/>
              <a:t>, relationship </a:t>
            </a:r>
            <a:r>
              <a:rPr lang="en-ID" dirty="0" err="1"/>
              <a:t>antara</a:t>
            </a:r>
            <a:r>
              <a:rPr lang="en-ID" dirty="0"/>
              <a:t> tip </a:t>
            </a:r>
            <a:r>
              <a:rPr lang="en-ID" dirty="0" err="1"/>
              <a:t>dengan</a:t>
            </a:r>
            <a:r>
              <a:rPr lang="en-ID" dirty="0"/>
              <a:t> trip distances, trip durations, extra charges, tolls amount, congestion surcharges, dan passengers count.</a:t>
            </a:r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049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4195A-5583-EEF1-00ED-23FA5033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0A19B-AE29-F00B-B924-FE28F1D8F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E965A-4222-B79D-F9FB-768E12D5D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Data Collection di mana dataset </a:t>
            </a:r>
            <a:r>
              <a:rPr lang="en-US" dirty="0" err="1"/>
              <a:t>utamanya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 NYC TLC. Next, </a:t>
            </a:r>
            <a:r>
              <a:rPr lang="en-US" dirty="0" err="1"/>
              <a:t>saya</a:t>
            </a:r>
            <a:r>
              <a:rPr lang="en-US" dirty="0"/>
              <a:t> juga </a:t>
            </a:r>
            <a:r>
              <a:rPr lang="en-US" dirty="0" err="1"/>
              <a:t>koleksi</a:t>
            </a:r>
            <a:r>
              <a:rPr lang="en-US" dirty="0"/>
              <a:t> taxi zones csv dan </a:t>
            </a:r>
            <a:r>
              <a:rPr lang="en-US" dirty="0" err="1"/>
              <a:t>geojson</a:t>
            </a:r>
            <a:r>
              <a:rPr lang="en-US" dirty="0"/>
              <a:t> files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enriching.</a:t>
            </a:r>
          </a:p>
          <a:p>
            <a:pPr marL="228600" indent="-228600">
              <a:buAutoNum type="arabicPeriod"/>
            </a:pPr>
            <a:r>
              <a:rPr lang="en-ID" dirty="0"/>
              <a:t>Data Wrangling -&gt; </a:t>
            </a:r>
            <a:r>
              <a:rPr lang="en-ID" dirty="0" err="1"/>
              <a:t>Dimulai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discovering, structuring, cleaning, enriching, dan validating.</a:t>
            </a:r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CA711-7039-D5A2-8EA4-D13C423F4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8753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C9913-747D-5375-088D-F43EB006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18BDA-54EC-61D7-15D7-027FC172C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579A3-C3AB-5D72-2280-90C0D470A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BDA0E-E2CB-0BE7-84E5-20AEC5A36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BF825-E1C9-4CFC-A56F-1CB0CB222207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484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5499-D48B-4919-88F8-18357FDDD7AC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28E9-38FB-45B7-8AFA-46C12316B723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F3B3-6EB4-4C16-A6D7-26AF89796640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24DC2-8F66-4D2A-B128-13FB4076BD03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B116-5514-446F-A721-BF056560CC3E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1DE-001E-40D9-A92A-B4CCEEA99B3D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EE30F-FD4A-4BE7-8B3C-C7DA0FC0D0B7}" type="datetime1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7D48-2158-4ED8-BEF4-4CDAB5BB89D3}" type="datetime1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49E9A-7CD3-45BE-8432-4ACF8F6F0463}" type="datetime1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258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E7DA-C60F-4AB2-8382-499B9EB6D732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E2F-D5F0-4CE0-9AF9-FB73FB1C9D14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2646-2B30-4351-9AA2-776452D3BC9A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1028700" y="7496236"/>
            <a:ext cx="3357919" cy="1762064"/>
            <a:chOff x="0" y="0"/>
            <a:chExt cx="4477226" cy="234941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274350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00353"/>
              <a:ext cx="4477226" cy="1149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 Hans Darmawan</a:t>
              </a:r>
            </a:p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JCDS2602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338923" y="3612123"/>
            <a:ext cx="9996772" cy="5646177"/>
          </a:xfrm>
          <a:custGeom>
            <a:avLst/>
            <a:gdLst/>
            <a:ahLst/>
            <a:cxnLst/>
            <a:rect l="l" t="t" r="r" b="b"/>
            <a:pathLst>
              <a:path w="9996772" h="5646177">
                <a:moveTo>
                  <a:pt x="0" y="0"/>
                </a:moveTo>
                <a:lnTo>
                  <a:pt x="9996773" y="0"/>
                </a:lnTo>
                <a:lnTo>
                  <a:pt x="9996773" y="5646177"/>
                </a:lnTo>
                <a:lnTo>
                  <a:pt x="0" y="5646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917590"/>
            <a:ext cx="1623060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1939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NYC TLC Taxi Trip Data Analysis - Tipping Behavior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4BADFE-7C56-AA2E-439F-FA0621C5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117E8-6CCD-D932-BDBB-E33ED454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9664A51-7842-3355-9473-1E4799B8F0E6}"/>
              </a:ext>
            </a:extLst>
          </p:cNvPr>
          <p:cNvSpPr txBox="1"/>
          <p:nvPr/>
        </p:nvSpPr>
        <p:spPr>
          <a:xfrm>
            <a:off x="1028700" y="1067150"/>
            <a:ext cx="767795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WRANGLING: STRUCTURING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1A19D32-C350-9EE1-D9B1-9D77B2F881DE}"/>
              </a:ext>
            </a:extLst>
          </p:cNvPr>
          <p:cNvGrpSpPr/>
          <p:nvPr/>
        </p:nvGrpSpPr>
        <p:grpSpPr>
          <a:xfrm>
            <a:off x="10060838" y="1067150"/>
            <a:ext cx="7198462" cy="9005750"/>
            <a:chOff x="0" y="0"/>
            <a:chExt cx="9597949" cy="12007665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EEB3F158-DCD3-5C85-9746-BF4FEF70D8D5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DF5D51B-9680-C04D-E92B-219CFFEF03B6}"/>
                </a:ext>
              </a:extLst>
            </p:cNvPr>
            <p:cNvSpPr txBox="1"/>
            <p:nvPr/>
          </p:nvSpPr>
          <p:spPr>
            <a:xfrm>
              <a:off x="0" y="587360"/>
              <a:ext cx="9597949" cy="11420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Column name conversion from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PascalCase</a:t>
              </a: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-&gt;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snake_case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Types Conversion</a:t>
              </a:r>
            </a:p>
            <a:p>
              <a:pPr marL="1148074" lvl="2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Categorical:</a:t>
              </a: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vendor_id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store_and_fwd_flag</a:t>
              </a: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rate_code_id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payment_type_id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trip_type_id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pickup_location_id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dropoff_location_id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1148074" lvl="2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Numerical:</a:t>
              </a: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pickup_datetime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dropoff_datetime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361C216-458A-BDDF-EA43-B2500AD9489C}"/>
              </a:ext>
            </a:extLst>
          </p:cNvPr>
          <p:cNvSpPr/>
          <p:nvPr/>
        </p:nvSpPr>
        <p:spPr>
          <a:xfrm>
            <a:off x="-214993" y="5430545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66CB49-849C-633A-427C-AD9FB4FC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2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68522-D22D-10C3-D7AF-2452C088E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557E3D-2BC2-9EFB-3D0D-6EAED32B925C}"/>
              </a:ext>
            </a:extLst>
          </p:cNvPr>
          <p:cNvSpPr txBox="1"/>
          <p:nvPr/>
        </p:nvSpPr>
        <p:spPr>
          <a:xfrm>
            <a:off x="1028700" y="1067150"/>
            <a:ext cx="767795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WRANGLING: CLEANING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DE81B98-DAF0-BB4B-D532-02777AC8022C}"/>
              </a:ext>
            </a:extLst>
          </p:cNvPr>
          <p:cNvGrpSpPr/>
          <p:nvPr/>
        </p:nvGrpSpPr>
        <p:grpSpPr>
          <a:xfrm>
            <a:off x="10060838" y="1067150"/>
            <a:ext cx="7198462" cy="5927984"/>
            <a:chOff x="0" y="0"/>
            <a:chExt cx="9597949" cy="7903977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98D5B271-0119-9F6F-BBD0-7916C0223227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D28CB84-EADC-F59E-05A3-F3B810E057FA}"/>
                </a:ext>
              </a:extLst>
            </p:cNvPr>
            <p:cNvSpPr txBox="1"/>
            <p:nvPr/>
          </p:nvSpPr>
          <p:spPr>
            <a:xfrm>
              <a:off x="0" y="587360"/>
              <a:ext cx="9597949" cy="7316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Handling missing values</a:t>
              </a:r>
            </a:p>
            <a:p>
              <a:pPr marL="1148074" lvl="2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Remove Columns for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ehail_fee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1148074" lvl="2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Impute missing values for others</a:t>
              </a: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Median for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numericals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1605274" lvl="3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 for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categoricals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Outlier removal</a:t>
              </a:r>
            </a:p>
            <a:p>
              <a:pPr marL="1148074" lvl="2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IQR method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391DCCE-64AB-8BA4-0E21-595C18340A7F}"/>
              </a:ext>
            </a:extLst>
          </p:cNvPr>
          <p:cNvSpPr/>
          <p:nvPr/>
        </p:nvSpPr>
        <p:spPr>
          <a:xfrm>
            <a:off x="-214993" y="5430545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2F6653-A113-C9D8-F4E3-D17719D2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8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8E2B6-0877-5E33-E09A-A008B63F9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52BE64-AD78-277B-42E0-97479E4408F8}"/>
              </a:ext>
            </a:extLst>
          </p:cNvPr>
          <p:cNvSpPr txBox="1"/>
          <p:nvPr/>
        </p:nvSpPr>
        <p:spPr>
          <a:xfrm>
            <a:off x="1028700" y="1067150"/>
            <a:ext cx="767795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WRANGLING: ENRICHING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AC970EC-6427-B784-09D8-87C933CC6AEB}"/>
              </a:ext>
            </a:extLst>
          </p:cNvPr>
          <p:cNvGrpSpPr/>
          <p:nvPr/>
        </p:nvGrpSpPr>
        <p:grpSpPr>
          <a:xfrm>
            <a:off x="10060838" y="1067150"/>
            <a:ext cx="7198462" cy="2850219"/>
            <a:chOff x="0" y="0"/>
            <a:chExt cx="9597949" cy="3800291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2DF1256A-F636-4087-1BE3-3AF11FC1AC8C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CFC5714-7A07-69DA-6017-8B4156839366}"/>
                </a:ext>
              </a:extLst>
            </p:cNvPr>
            <p:cNvSpPr txBox="1"/>
            <p:nvPr/>
          </p:nvSpPr>
          <p:spPr>
            <a:xfrm>
              <a:off x="0" y="587360"/>
              <a:ext cx="9597949" cy="3212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Pickup time extraction</a:t>
              </a: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Trip Durations</a:t>
              </a: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Lookup between name/locations </a:t>
              </a:r>
              <a:r>
                <a:rPr lang="en-US" sz="31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and their ids</a:t>
              </a:r>
              <a:endParaRPr lang="en-US" sz="3199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28491E1-3147-FF6F-3244-5E289B18B88D}"/>
              </a:ext>
            </a:extLst>
          </p:cNvPr>
          <p:cNvSpPr/>
          <p:nvPr/>
        </p:nvSpPr>
        <p:spPr>
          <a:xfrm>
            <a:off x="-214993" y="5430545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F91F30-ACAA-3C49-FFCE-F7169D1A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9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F210A-0519-DB71-C2F2-3F8736787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5A17EF6-BAD1-253B-9386-017C274AA227}"/>
              </a:ext>
            </a:extLst>
          </p:cNvPr>
          <p:cNvSpPr txBox="1"/>
          <p:nvPr/>
        </p:nvSpPr>
        <p:spPr>
          <a:xfrm>
            <a:off x="1028700" y="1067150"/>
            <a:ext cx="767795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WRANGLING: VALIDATING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E5C3425-99EC-C829-BD99-1350357BA0B1}"/>
              </a:ext>
            </a:extLst>
          </p:cNvPr>
          <p:cNvGrpSpPr/>
          <p:nvPr/>
        </p:nvGrpSpPr>
        <p:grpSpPr>
          <a:xfrm>
            <a:off x="10060838" y="1067150"/>
            <a:ext cx="7198462" cy="2850219"/>
            <a:chOff x="0" y="0"/>
            <a:chExt cx="9597949" cy="3800292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C312D079-6CA7-BC6A-09C3-68B3387DFAF6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FD0389D-AE7B-793D-B45D-5430DE6148AE}"/>
                </a:ext>
              </a:extLst>
            </p:cNvPr>
            <p:cNvSpPr txBox="1"/>
            <p:nvPr/>
          </p:nvSpPr>
          <p:spPr>
            <a:xfrm>
              <a:off x="0" y="587360"/>
              <a:ext cx="9597949" cy="3212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Remove constants column (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mta_tax</a:t>
              </a: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and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improvement_charge</a:t>
              </a: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)</a:t>
              </a: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Remove duration outlier.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A88EBBA-8921-38A2-5353-028494F582C8}"/>
              </a:ext>
            </a:extLst>
          </p:cNvPr>
          <p:cNvSpPr/>
          <p:nvPr/>
        </p:nvSpPr>
        <p:spPr>
          <a:xfrm>
            <a:off x="-214993" y="5430545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0ED843-863E-E0B4-3701-0B54BD61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6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010895" y="2832426"/>
            <a:ext cx="8248405" cy="6425874"/>
            <a:chOff x="0" y="0"/>
            <a:chExt cx="10997874" cy="856783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7143"/>
              <a:ext cx="10997874" cy="806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just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Tipping patterns vary significantly by day of week and hour of day</a:t>
              </a:r>
            </a:p>
            <a:p>
              <a:pPr marL="690881" lvl="1" indent="-345440" algn="just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Credit card payments receive substantially higher tips than cash payments</a:t>
              </a:r>
            </a:p>
            <a:p>
              <a:pPr marL="690881" lvl="1" indent="-345440" algn="just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Pickup and </a:t>
              </a:r>
              <a:r>
                <a:rPr lang="en-US" sz="3200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dropoff</a:t>
              </a:r>
              <a:r>
                <a:rPr lang="en-US" sz="32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boroughs influence tipping behavior</a:t>
              </a:r>
            </a:p>
            <a:p>
              <a:pPr marL="690881" lvl="1" indent="-345440" algn="just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Weak positive correlation between trip distance/duration and tip amounts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06386" y="2207333"/>
            <a:ext cx="6192900" cy="5263965"/>
          </a:xfrm>
          <a:custGeom>
            <a:avLst/>
            <a:gdLst/>
            <a:ahLst/>
            <a:cxnLst/>
            <a:rect l="l" t="t" r="r" b="b"/>
            <a:pathLst>
              <a:path w="6192900" h="5263965">
                <a:moveTo>
                  <a:pt x="0" y="0"/>
                </a:moveTo>
                <a:lnTo>
                  <a:pt x="6192900" y="0"/>
                </a:lnTo>
                <a:lnTo>
                  <a:pt x="6192900" y="5263966"/>
                </a:lnTo>
                <a:lnTo>
                  <a:pt x="0" y="5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9144000" y="1292933"/>
            <a:ext cx="767795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 dirty="0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EDA: KEY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7ED98C-B70A-7E3D-C7EC-B4DA9131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3C87C-7AE0-0C04-78E1-3C06445B1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B5306A3-229E-80E9-7592-A062B7982454}"/>
              </a:ext>
            </a:extLst>
          </p:cNvPr>
          <p:cNvSpPr txBox="1"/>
          <p:nvPr/>
        </p:nvSpPr>
        <p:spPr>
          <a:xfrm>
            <a:off x="685800" y="196098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How do the tipping patterns vary by hour of the day and day of the week?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0B92B-459E-806C-DC41-617B8A4F1EDB}"/>
              </a:ext>
            </a:extLst>
          </p:cNvPr>
          <p:cNvSpPr txBox="1"/>
          <p:nvPr/>
        </p:nvSpPr>
        <p:spPr>
          <a:xfrm>
            <a:off x="1257300" y="547687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8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Montserrat Semi-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B52AEBD-C98D-F28D-8D9B-D371C752E0FD}"/>
              </a:ext>
            </a:extLst>
          </p:cNvPr>
          <p:cNvGrpSpPr/>
          <p:nvPr/>
        </p:nvGrpSpPr>
        <p:grpSpPr>
          <a:xfrm>
            <a:off x="685800" y="2494320"/>
            <a:ext cx="5867400" cy="7323776"/>
            <a:chOff x="0" y="0"/>
            <a:chExt cx="10997874" cy="8610160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9A788520-63F8-44E0-97F4-AD958318FEA0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0ED9FEA-3C13-CC67-3140-F4A412AB5F94}"/>
                </a:ext>
              </a:extLst>
            </p:cNvPr>
            <p:cNvSpPr txBox="1"/>
            <p:nvPr/>
          </p:nvSpPr>
          <p:spPr>
            <a:xfrm>
              <a:off x="0" y="507146"/>
              <a:ext cx="10997874" cy="8103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665" lvl="1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Recommendations: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Increase rate tipping in that particular time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Suggest driver more active with passenger in that particular time</a:t>
              </a:r>
            </a:p>
            <a:p>
              <a:pPr marL="1085902" lvl="2" indent="-314350" algn="just" defTabSz="832104">
                <a:lnSpc>
                  <a:spcPts val="4368"/>
                </a:lnSpc>
                <a:spcAft>
                  <a:spcPts val="600"/>
                </a:spcAft>
                <a:buFont typeface="Arial"/>
                <a:buChar char="•"/>
              </a:pPr>
              <a:endParaRPr lang="en-US" sz="3200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F591C5-9B59-99D9-BA8B-F51455EFD342}"/>
              </a:ext>
            </a:extLst>
          </p:cNvPr>
          <p:cNvGrpSpPr/>
          <p:nvPr/>
        </p:nvGrpSpPr>
        <p:grpSpPr>
          <a:xfrm>
            <a:off x="4145850" y="1824521"/>
            <a:ext cx="13225463" cy="8233043"/>
            <a:chOff x="7151253" y="3547927"/>
            <a:chExt cx="10669060" cy="66416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010EF5-F407-2565-7F31-FD3A2650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9593" y="3547927"/>
              <a:ext cx="8350720" cy="59081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F476FF-3419-46AE-A880-E13E12716514}"/>
                </a:ext>
              </a:extLst>
            </p:cNvPr>
            <p:cNvSpPr/>
            <p:nvPr/>
          </p:nvSpPr>
          <p:spPr>
            <a:xfrm>
              <a:off x="9905999" y="8191500"/>
              <a:ext cx="6944077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179CFD-481F-493D-D857-5DE6851E1D3C}"/>
                </a:ext>
              </a:extLst>
            </p:cNvPr>
            <p:cNvSpPr/>
            <p:nvPr/>
          </p:nvSpPr>
          <p:spPr>
            <a:xfrm>
              <a:off x="14859000" y="3800390"/>
              <a:ext cx="990599" cy="54579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DA7DC4-C5C8-B7EB-8C61-0AFF4BC2836A}"/>
                </a:ext>
              </a:extLst>
            </p:cNvPr>
            <p:cNvSpPr/>
            <p:nvPr/>
          </p:nvSpPr>
          <p:spPr>
            <a:xfrm>
              <a:off x="15087599" y="4533900"/>
              <a:ext cx="304801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C5C92F4D-576C-9EB5-1224-EAED8CD325AC}"/>
                </a:ext>
              </a:extLst>
            </p:cNvPr>
            <p:cNvSpPr/>
            <p:nvPr/>
          </p:nvSpPr>
          <p:spPr>
            <a:xfrm>
              <a:off x="12627887" y="5200850"/>
              <a:ext cx="2154914" cy="857049"/>
            </a:xfrm>
            <a:prstGeom prst="wedgeRoundRectCallout">
              <a:avLst>
                <a:gd name="adj1" fmla="val 62263"/>
                <a:gd name="adj2" fmla="val -68754"/>
                <a:gd name="adj3" fmla="val 16667"/>
              </a:avLst>
            </a:prstGeom>
            <a:solidFill>
              <a:schemeClr val="bg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The highest tip amount is on Tuesday 6 pm.</a:t>
              </a:r>
            </a:p>
          </p:txBody>
        </p:sp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6839B024-0CBE-3E29-D768-B9C269ACA3B5}"/>
                </a:ext>
              </a:extLst>
            </p:cNvPr>
            <p:cNvSpPr/>
            <p:nvPr/>
          </p:nvSpPr>
          <p:spPr>
            <a:xfrm>
              <a:off x="7151253" y="7715451"/>
              <a:ext cx="2154914" cy="857049"/>
            </a:xfrm>
            <a:prstGeom prst="wedgeRoundRectCallout">
              <a:avLst>
                <a:gd name="adj1" fmla="val 79379"/>
                <a:gd name="adj2" fmla="val 63039"/>
                <a:gd name="adj3" fmla="val 16667"/>
              </a:avLst>
            </a:prstGeom>
            <a:solidFill>
              <a:schemeClr val="bg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93970"/>
                  </a:solidFill>
                  <a:latin typeface="Montserrat"/>
                  <a:sym typeface="Montserrat"/>
                </a:rPr>
                <a:t>Sunday is the busiest day.</a:t>
              </a:r>
              <a:endParaRPr lang="en-US" sz="1400" kern="1200" dirty="0">
                <a:solidFill>
                  <a:srgbClr val="193970"/>
                </a:solidFill>
                <a:latin typeface="Montserrat"/>
                <a:ea typeface="+mn-ea"/>
                <a:cs typeface="+mn-cs"/>
                <a:sym typeface="Montserrat"/>
              </a:endParaRPr>
            </a:p>
          </p:txBody>
        </p: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E69D21DD-28D7-8985-7871-AD73BCB31C4C}"/>
                </a:ext>
              </a:extLst>
            </p:cNvPr>
            <p:cNvSpPr/>
            <p:nvPr/>
          </p:nvSpPr>
          <p:spPr>
            <a:xfrm>
              <a:off x="15210289" y="9456062"/>
              <a:ext cx="2154914" cy="733510"/>
            </a:xfrm>
            <a:prstGeom prst="wedgeRoundRectCallout">
              <a:avLst>
                <a:gd name="adj1" fmla="val -53870"/>
                <a:gd name="adj2" fmla="val -72123"/>
                <a:gd name="adj3" fmla="val 16667"/>
              </a:avLst>
            </a:prstGeom>
            <a:solidFill>
              <a:schemeClr val="bg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93970"/>
                  </a:solidFill>
                  <a:latin typeface="Montserrat"/>
                  <a:sym typeface="Montserrat"/>
                </a:rPr>
                <a:t>Peak hour between 5-8 pm.</a:t>
              </a:r>
              <a:endParaRPr lang="en-US" sz="1400" kern="1200" dirty="0">
                <a:solidFill>
                  <a:srgbClr val="193970"/>
                </a:solidFill>
                <a:latin typeface="Montserrat"/>
                <a:ea typeface="+mn-ea"/>
                <a:cs typeface="+mn-cs"/>
                <a:sym typeface="Montserrat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7297F7-CDBE-4CD7-EDAE-9B6903A5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7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398C1-B444-1954-DF93-18313EA22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4603E9-C587-D20B-34AF-F8B9A24C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517625"/>
            <a:ext cx="11325225" cy="561975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8F46683F-B366-A339-0961-1C2D8ADB419B}"/>
              </a:ext>
            </a:extLst>
          </p:cNvPr>
          <p:cNvSpPr txBox="1"/>
          <p:nvPr/>
        </p:nvSpPr>
        <p:spPr>
          <a:xfrm>
            <a:off x="685800" y="196098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How does payment method (Cash vs. Credit Card) affect tipping behavior in NYC taxis?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1265C3-486A-4584-E46D-24FAEEA5A553}"/>
              </a:ext>
            </a:extLst>
          </p:cNvPr>
          <p:cNvSpPr txBox="1"/>
          <p:nvPr/>
        </p:nvSpPr>
        <p:spPr>
          <a:xfrm>
            <a:off x="1257300" y="547687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8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Montserrat Semi-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6F6A9A-40C1-7BA4-E51E-1343AD3F49AD}"/>
              </a:ext>
            </a:extLst>
          </p:cNvPr>
          <p:cNvGrpSpPr/>
          <p:nvPr/>
        </p:nvGrpSpPr>
        <p:grpSpPr>
          <a:xfrm>
            <a:off x="685800" y="2494320"/>
            <a:ext cx="5867400" cy="2700011"/>
            <a:chOff x="0" y="0"/>
            <a:chExt cx="10997874" cy="3174255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36836E74-18C1-8BE9-AFEE-4EDAC7582A84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E8CA09C-6538-0696-9367-C967014F6382}"/>
                </a:ext>
              </a:extLst>
            </p:cNvPr>
            <p:cNvSpPr txBox="1"/>
            <p:nvPr/>
          </p:nvSpPr>
          <p:spPr>
            <a:xfrm>
              <a:off x="0" y="507146"/>
              <a:ext cx="10997874" cy="2667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665" lvl="1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Recommendations: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Increase promo for credit card.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dirty="0">
                  <a:solidFill>
                    <a:srgbClr val="193970"/>
                  </a:solidFill>
                  <a:latin typeface="Montserrat"/>
                  <a:sym typeface="Montserrat"/>
                </a:rPr>
                <a:t>Explore another cashless payment instead of credit card.</a:t>
              </a:r>
              <a:endParaRPr lang="en-US" sz="2304" kern="1200" dirty="0">
                <a:solidFill>
                  <a:srgbClr val="193970"/>
                </a:solidFill>
                <a:latin typeface="Montserrat"/>
                <a:ea typeface="+mn-ea"/>
                <a:cs typeface="+mn-cs"/>
                <a:sym typeface="Montserrat"/>
              </a:endParaRPr>
            </a:p>
            <a:p>
              <a:pPr marL="1085902" lvl="2" indent="-314350" algn="just" defTabSz="832104">
                <a:lnSpc>
                  <a:spcPts val="4368"/>
                </a:lnSpc>
                <a:spcAft>
                  <a:spcPts val="600"/>
                </a:spcAft>
                <a:buFont typeface="Arial"/>
                <a:buChar char="•"/>
              </a:pPr>
              <a:endParaRPr lang="en-US" sz="3200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B8C6C80-B296-D8DC-8711-4BFED94CC718}"/>
              </a:ext>
            </a:extLst>
          </p:cNvPr>
          <p:cNvSpPr/>
          <p:nvPr/>
        </p:nvSpPr>
        <p:spPr>
          <a:xfrm>
            <a:off x="13030200" y="2494320"/>
            <a:ext cx="4495800" cy="5697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C3DEBE3-353F-16C6-51B7-6DD1A8782526}"/>
              </a:ext>
            </a:extLst>
          </p:cNvPr>
          <p:cNvSpPr/>
          <p:nvPr/>
        </p:nvSpPr>
        <p:spPr>
          <a:xfrm>
            <a:off x="9601200" y="4680768"/>
            <a:ext cx="2671251" cy="1062406"/>
          </a:xfrm>
          <a:prstGeom prst="wedgeRoundRectCallout">
            <a:avLst>
              <a:gd name="adj1" fmla="val 79379"/>
              <a:gd name="adj2" fmla="val 63039"/>
              <a:gd name="adj3" fmla="val 16667"/>
            </a:avLst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93970"/>
                </a:solidFill>
                <a:latin typeface="Montserrat"/>
                <a:sym typeface="Montserrat"/>
              </a:rPr>
              <a:t>Credit Card is definitely used for payments.</a:t>
            </a:r>
            <a:endParaRPr lang="en-US" sz="1400" kern="1200" dirty="0">
              <a:solidFill>
                <a:srgbClr val="193970"/>
              </a:solidFill>
              <a:latin typeface="Montserrat"/>
              <a:ea typeface="+mn-ea"/>
              <a:cs typeface="+mn-cs"/>
              <a:sym typeface="Montserrat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D4CC694-03AA-421F-3E50-90A2DF3D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1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F9140-4D56-0EC9-26C4-7AD4DFBD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CEBC559D-0D13-ADF6-7E93-950B58342300}"/>
              </a:ext>
            </a:extLst>
          </p:cNvPr>
          <p:cNvSpPr txBox="1"/>
          <p:nvPr/>
        </p:nvSpPr>
        <p:spPr>
          <a:xfrm>
            <a:off x="685800" y="196098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How does the pickup/</a:t>
            </a:r>
            <a:r>
              <a:rPr lang="en-US" sz="5400" b="1" kern="1200" dirty="0" err="1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dropoff</a:t>
            </a:r>
            <a:r>
              <a:rPr lang="en-US" sz="5400" b="1" kern="1200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 borough influence tipping?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A693652-D4CC-FE9C-117E-966B93073E68}"/>
              </a:ext>
            </a:extLst>
          </p:cNvPr>
          <p:cNvSpPr txBox="1"/>
          <p:nvPr/>
        </p:nvSpPr>
        <p:spPr>
          <a:xfrm>
            <a:off x="1257300" y="547687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8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Montserrat Semi-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43D819F-A53A-7120-B477-ABFBEA17BAE6}"/>
              </a:ext>
            </a:extLst>
          </p:cNvPr>
          <p:cNvGrpSpPr/>
          <p:nvPr/>
        </p:nvGrpSpPr>
        <p:grpSpPr>
          <a:xfrm>
            <a:off x="685800" y="2494320"/>
            <a:ext cx="5867400" cy="3943942"/>
            <a:chOff x="0" y="0"/>
            <a:chExt cx="10997874" cy="4636677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34061D5B-B40A-DA1D-B03A-352722BEA270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5B75656-C55A-66B1-FFB6-677C5202382C}"/>
                </a:ext>
              </a:extLst>
            </p:cNvPr>
            <p:cNvSpPr txBox="1"/>
            <p:nvPr/>
          </p:nvSpPr>
          <p:spPr>
            <a:xfrm>
              <a:off x="0" y="507146"/>
              <a:ext cx="10997874" cy="4129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665" lvl="1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Recommendations: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Further Investigation.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dirty="0">
                  <a:solidFill>
                    <a:srgbClr val="193970"/>
                  </a:solidFill>
                  <a:latin typeface="Montserrat"/>
                  <a:sym typeface="Montserrat"/>
                </a:rPr>
                <a:t>Promote tipping awareness and practice in Brooklyn and </a:t>
              </a:r>
              <a:r>
                <a:rPr lang="en-US" sz="2304" dirty="0" err="1">
                  <a:solidFill>
                    <a:srgbClr val="193970"/>
                  </a:solidFill>
                  <a:latin typeface="Montserrat"/>
                  <a:sym typeface="Montserrat"/>
                </a:rPr>
                <a:t>Mahattan</a:t>
              </a:r>
              <a:r>
                <a:rPr lang="en-US" sz="2304" dirty="0">
                  <a:solidFill>
                    <a:srgbClr val="193970"/>
                  </a:solidFill>
                  <a:latin typeface="Montserrat"/>
                  <a:sym typeface="Montserrat"/>
                </a:rPr>
                <a:t>.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Improve Service Quality and Customer Engagement in Bronx.</a:t>
              </a:r>
            </a:p>
            <a:p>
              <a:pPr marL="1085902" lvl="2" indent="-314350" algn="just" defTabSz="832104">
                <a:lnSpc>
                  <a:spcPts val="4368"/>
                </a:lnSpc>
                <a:spcAft>
                  <a:spcPts val="600"/>
                </a:spcAft>
                <a:buFont typeface="Arial"/>
                <a:buChar char="•"/>
              </a:pPr>
              <a:endParaRPr lang="en-US" sz="3200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0A869F-808A-A7C1-0813-4B099917BDCA}"/>
              </a:ext>
            </a:extLst>
          </p:cNvPr>
          <p:cNvGrpSpPr/>
          <p:nvPr/>
        </p:nvGrpSpPr>
        <p:grpSpPr>
          <a:xfrm>
            <a:off x="7895046" y="1928474"/>
            <a:ext cx="9193469" cy="8120062"/>
            <a:chOff x="-12700" y="1333500"/>
            <a:chExt cx="9193469" cy="81200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EBD0D2-8B2F-5D7B-57F0-CEB570AD999E}"/>
                </a:ext>
              </a:extLst>
            </p:cNvPr>
            <p:cNvGrpSpPr/>
            <p:nvPr/>
          </p:nvGrpSpPr>
          <p:grpSpPr>
            <a:xfrm>
              <a:off x="965200" y="1333500"/>
              <a:ext cx="7942263" cy="8120062"/>
              <a:chOff x="965200" y="1333500"/>
              <a:chExt cx="7942263" cy="812006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BBED797-C0AA-417B-B70E-5E3171D07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5200" y="1485900"/>
                <a:ext cx="7937499" cy="392906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41C896C-0B93-B521-378B-476A3FDAB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9962" y="5524500"/>
                <a:ext cx="7937501" cy="392906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4DF6EEF-82DD-000E-6157-63059B7B97E5}"/>
                  </a:ext>
                </a:extLst>
              </p:cNvPr>
              <p:cNvSpPr/>
              <p:nvPr/>
            </p:nvSpPr>
            <p:spPr>
              <a:xfrm>
                <a:off x="2895600" y="1333500"/>
                <a:ext cx="2819400" cy="81200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6A7BA21-4616-5F2B-1FB3-3CF326AEEEC3}"/>
                  </a:ext>
                </a:extLst>
              </p:cNvPr>
              <p:cNvSpPr/>
              <p:nvPr/>
            </p:nvSpPr>
            <p:spPr>
              <a:xfrm>
                <a:off x="965200" y="1333500"/>
                <a:ext cx="1778000" cy="81200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0929544F-E898-FCA1-0176-F5C9E487BE6A}"/>
                </a:ext>
              </a:extLst>
            </p:cNvPr>
            <p:cNvSpPr/>
            <p:nvPr/>
          </p:nvSpPr>
          <p:spPr>
            <a:xfrm>
              <a:off x="6509518" y="4612297"/>
              <a:ext cx="2671251" cy="1062406"/>
            </a:xfrm>
            <a:prstGeom prst="wedgeRoundRectCallout">
              <a:avLst>
                <a:gd name="adj1" fmla="val -79891"/>
                <a:gd name="adj2" fmla="val -14662"/>
                <a:gd name="adj3" fmla="val 16667"/>
              </a:avLst>
            </a:prstGeom>
            <a:solidFill>
              <a:schemeClr val="bg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93970"/>
                  </a:solidFill>
                  <a:latin typeface="Montserrat"/>
                  <a:sym typeface="Montserrat"/>
                </a:rPr>
                <a:t>Brooklyn and Manhattan is the most dominating</a:t>
              </a:r>
              <a:endParaRPr lang="en-US" sz="1400" kern="1200" dirty="0">
                <a:solidFill>
                  <a:srgbClr val="193970"/>
                </a:solidFill>
                <a:latin typeface="Montserrat"/>
                <a:ea typeface="+mn-ea"/>
                <a:cs typeface="+mn-cs"/>
                <a:sym typeface="Montserrat"/>
              </a:endParaRP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206D3E6D-6ABE-59B7-076B-38E9CEC2EEED}"/>
                </a:ext>
              </a:extLst>
            </p:cNvPr>
            <p:cNvSpPr/>
            <p:nvPr/>
          </p:nvSpPr>
          <p:spPr>
            <a:xfrm>
              <a:off x="-12700" y="5380831"/>
              <a:ext cx="1892300" cy="1062406"/>
            </a:xfrm>
            <a:prstGeom prst="wedgeRoundRectCallout">
              <a:avLst>
                <a:gd name="adj1" fmla="val 59035"/>
                <a:gd name="adj2" fmla="val -68455"/>
                <a:gd name="adj3" fmla="val 16667"/>
              </a:avLst>
            </a:prstGeom>
            <a:solidFill>
              <a:schemeClr val="bg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193970"/>
                  </a:solidFill>
                  <a:latin typeface="Montserrat"/>
                  <a:sym typeface="Montserrat"/>
                </a:rPr>
                <a:t>Bronx is the lowest.</a:t>
              </a:r>
              <a:endParaRPr lang="en-US" sz="1400" kern="1200" dirty="0">
                <a:solidFill>
                  <a:srgbClr val="193970"/>
                </a:solidFill>
                <a:latin typeface="Montserrat"/>
                <a:ea typeface="+mn-ea"/>
                <a:cs typeface="+mn-cs"/>
                <a:sym typeface="Montserrat"/>
              </a:endParaRP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FAFD4F4-3EE8-095D-3566-26A9A1DA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8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2106-E05C-9101-1C1A-3EF29C14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FCAF0AF-988E-3FBD-1F3B-5D43D0AD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206" y="1790700"/>
            <a:ext cx="7391400" cy="36587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FB8D6-36ED-AC06-7AD3-84ABAE06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396359"/>
            <a:ext cx="7391398" cy="3658741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BE4DC47C-F490-8667-98E7-6F498B813679}"/>
              </a:ext>
            </a:extLst>
          </p:cNvPr>
          <p:cNvSpPr txBox="1"/>
          <p:nvPr/>
        </p:nvSpPr>
        <p:spPr>
          <a:xfrm>
            <a:off x="685800" y="196098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How does the pickup/</a:t>
            </a:r>
            <a:r>
              <a:rPr lang="en-US" sz="5400" b="1" kern="1200" dirty="0" err="1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dropoff</a:t>
            </a:r>
            <a:r>
              <a:rPr lang="en-US" sz="5400" b="1" kern="1200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 service zone influence tipping?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20ACFB4-444C-B06C-8E16-E208898DF0F6}"/>
              </a:ext>
            </a:extLst>
          </p:cNvPr>
          <p:cNvSpPr txBox="1"/>
          <p:nvPr/>
        </p:nvSpPr>
        <p:spPr>
          <a:xfrm>
            <a:off x="1257300" y="547687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8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Montserrat Semi-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52A498-7F47-DBF2-436D-EB7F3C4A13B9}"/>
              </a:ext>
            </a:extLst>
          </p:cNvPr>
          <p:cNvGrpSpPr/>
          <p:nvPr/>
        </p:nvGrpSpPr>
        <p:grpSpPr>
          <a:xfrm>
            <a:off x="685800" y="2494320"/>
            <a:ext cx="5867400" cy="1853626"/>
            <a:chOff x="0" y="0"/>
            <a:chExt cx="10997874" cy="2179207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5CFFC4B9-D3A6-1975-D262-90FC1CB0935A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3ABF14E-4A55-1638-43A7-5C1DF4AB6F2C}"/>
                </a:ext>
              </a:extLst>
            </p:cNvPr>
            <p:cNvSpPr txBox="1"/>
            <p:nvPr/>
          </p:nvSpPr>
          <p:spPr>
            <a:xfrm>
              <a:off x="0" y="507146"/>
              <a:ext cx="10997874" cy="1672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665" lvl="1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Recommendations: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dirty="0">
                  <a:solidFill>
                    <a:srgbClr val="193970"/>
                  </a:solidFill>
                  <a:latin typeface="Montserrat"/>
                  <a:sym typeface="Montserrat"/>
                </a:rPr>
                <a:t>Tipping </a:t>
              </a:r>
              <a:r>
                <a:rPr lang="en-US" sz="2304" dirty="0" err="1">
                  <a:solidFill>
                    <a:srgbClr val="193970"/>
                  </a:solidFill>
                  <a:latin typeface="Montserrat"/>
                  <a:sym typeface="Montserrat"/>
                </a:rPr>
                <a:t>standarzation</a:t>
              </a:r>
              <a:r>
                <a:rPr lang="en-US" sz="2304" dirty="0">
                  <a:solidFill>
                    <a:srgbClr val="193970"/>
                  </a:solidFill>
                  <a:latin typeface="Montserrat"/>
                  <a:sym typeface="Montserrat"/>
                </a:rPr>
                <a:t>.</a:t>
              </a:r>
              <a:endParaRPr lang="en-US" sz="2304" kern="1200" dirty="0">
                <a:solidFill>
                  <a:srgbClr val="193970"/>
                </a:solidFill>
                <a:latin typeface="Montserrat"/>
                <a:ea typeface="+mn-ea"/>
                <a:cs typeface="+mn-cs"/>
                <a:sym typeface="Montserrat"/>
              </a:endParaRPr>
            </a:p>
            <a:p>
              <a:pPr marL="1085902" lvl="2" indent="-314350" algn="just" defTabSz="832104">
                <a:lnSpc>
                  <a:spcPts val="4368"/>
                </a:lnSpc>
                <a:spcAft>
                  <a:spcPts val="600"/>
                </a:spcAft>
                <a:buFont typeface="Arial"/>
                <a:buChar char="•"/>
              </a:pPr>
              <a:endParaRPr lang="en-US" sz="3200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6BFF89F-FC4E-C81F-C2D2-51338BF130EC}"/>
              </a:ext>
            </a:extLst>
          </p:cNvPr>
          <p:cNvSpPr/>
          <p:nvPr/>
        </p:nvSpPr>
        <p:spPr>
          <a:xfrm>
            <a:off x="9129906" y="1790700"/>
            <a:ext cx="7634094" cy="723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384BC86C-C44A-1A36-9BAD-4D094910FA77}"/>
              </a:ext>
            </a:extLst>
          </p:cNvPr>
          <p:cNvSpPr/>
          <p:nvPr/>
        </p:nvSpPr>
        <p:spPr>
          <a:xfrm>
            <a:off x="6146802" y="6872190"/>
            <a:ext cx="2716404" cy="1471910"/>
          </a:xfrm>
          <a:prstGeom prst="wedgeRoundRectCallout">
            <a:avLst>
              <a:gd name="adj1" fmla="val 65580"/>
              <a:gd name="adj2" fmla="val -160777"/>
              <a:gd name="adj3" fmla="val 16667"/>
            </a:avLst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93970"/>
                </a:solidFill>
                <a:latin typeface="Montserrat"/>
                <a:sym typeface="Montserrat"/>
              </a:rPr>
              <a:t>Composition almost same. Airport zone is the lowest, even its pickup service zones are empty.</a:t>
            </a:r>
            <a:endParaRPr lang="en-US" sz="1400" kern="1200" dirty="0">
              <a:solidFill>
                <a:srgbClr val="193970"/>
              </a:solidFill>
              <a:latin typeface="Montserrat"/>
              <a:ea typeface="+mn-ea"/>
              <a:cs typeface="+mn-cs"/>
              <a:sym typeface="Montserra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A35F4-EDFA-A748-ECE4-D3E4E0FAD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6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F59F5-C206-C6E6-420B-A7017EC9C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BE44146F-8ADF-A95A-9D4B-7742F9DCBAAD}"/>
              </a:ext>
            </a:extLst>
          </p:cNvPr>
          <p:cNvSpPr txBox="1"/>
          <p:nvPr/>
        </p:nvSpPr>
        <p:spPr>
          <a:xfrm>
            <a:off x="685800" y="196098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How does the </a:t>
            </a:r>
            <a:r>
              <a:rPr lang="en-US" sz="5400" b="1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Trip Distances / Trip Durations </a:t>
            </a:r>
            <a:r>
              <a:rPr lang="en-US" sz="5400" b="1" kern="1200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related to tip amount?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5E16D99-642E-87BE-F99E-20E5F2888764}"/>
              </a:ext>
            </a:extLst>
          </p:cNvPr>
          <p:cNvSpPr txBox="1"/>
          <p:nvPr/>
        </p:nvSpPr>
        <p:spPr>
          <a:xfrm>
            <a:off x="1257300" y="547687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8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Montserrat Semi-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49CF28A-9D87-83B6-A7C4-2D9B581FFD70}"/>
              </a:ext>
            </a:extLst>
          </p:cNvPr>
          <p:cNvGrpSpPr/>
          <p:nvPr/>
        </p:nvGrpSpPr>
        <p:grpSpPr>
          <a:xfrm>
            <a:off x="228600" y="7658100"/>
            <a:ext cx="18135600" cy="1709790"/>
            <a:chOff x="0" y="0"/>
            <a:chExt cx="10997874" cy="3015612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8CE2D6A0-A85D-D367-31E3-AC139E178117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F8AB52E-075F-039A-4835-7A080BF38880}"/>
                </a:ext>
              </a:extLst>
            </p:cNvPr>
            <p:cNvSpPr txBox="1"/>
            <p:nvPr/>
          </p:nvSpPr>
          <p:spPr>
            <a:xfrm>
              <a:off x="0" y="507145"/>
              <a:ext cx="10997874" cy="2508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665" lvl="1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Recommendations: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Drivers may take the trip up to up to 5 miles or 20 minutes, but consider the time and resource.</a:t>
              </a:r>
            </a:p>
            <a:p>
              <a:pPr marL="1085902" lvl="2" indent="-314350" algn="just" defTabSz="832104">
                <a:lnSpc>
                  <a:spcPts val="4368"/>
                </a:lnSpc>
                <a:spcAft>
                  <a:spcPts val="600"/>
                </a:spcAft>
                <a:buFont typeface="Arial"/>
                <a:buChar char="•"/>
              </a:pPr>
              <a:endParaRPr lang="en-US" sz="3200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1EC8DA8-DEF1-64D0-CF1E-65FD65C9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356199"/>
            <a:ext cx="7937499" cy="519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22B7B-0E32-DA14-3FCD-0D3E3CC8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697" y="2356198"/>
            <a:ext cx="7937501" cy="519906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BB00C1-6A95-7B7D-D947-9F4759F7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713951"/>
            <a:ext cx="16230600" cy="3942668"/>
            <a:chOff x="0" y="0"/>
            <a:chExt cx="21640800" cy="525689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500265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6193"/>
              <a:ext cx="21640800" cy="4730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27" lvl="1" indent="-291463" algn="just">
                <a:lnSpc>
                  <a:spcPts val="404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BACKGROUND</a:t>
              </a:r>
            </a:p>
            <a:p>
              <a:pPr marL="582927" lvl="1" indent="-291463" algn="just">
                <a:lnSpc>
                  <a:spcPts val="404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GAP ANALYSIS</a:t>
              </a:r>
            </a:p>
            <a:p>
              <a:pPr marL="582927" lvl="1" indent="-291463" algn="just">
                <a:lnSpc>
                  <a:spcPts val="404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 STATEMENT</a:t>
              </a:r>
            </a:p>
            <a:p>
              <a:pPr marL="582927" lvl="1" indent="-291463" algn="just">
                <a:lnSpc>
                  <a:spcPts val="404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UNDERSTANDING</a:t>
              </a:r>
            </a:p>
            <a:p>
              <a:pPr marL="582927" lvl="1" indent="-291463" algn="just">
                <a:lnSpc>
                  <a:spcPts val="404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SCOPE OF WORK</a:t>
              </a:r>
            </a:p>
            <a:p>
              <a:pPr marL="582927" lvl="1" indent="-291463" algn="just">
                <a:lnSpc>
                  <a:spcPts val="404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</a:t>
              </a:r>
            </a:p>
            <a:p>
              <a:pPr marL="582927" lvl="1" indent="-291463" algn="just">
                <a:lnSpc>
                  <a:spcPts val="4049"/>
                </a:lnSpc>
                <a:buFont typeface="Arial"/>
                <a:buChar char="•"/>
              </a:pPr>
              <a:r>
                <a:rPr lang="en-US" sz="26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EXPLORATORY DATA ANALYSIS 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18288000" cy="4322252"/>
          </a:xfrm>
          <a:prstGeom prst="rect">
            <a:avLst/>
          </a:prstGeom>
          <a:solidFill>
            <a:srgbClr val="0C45A6"/>
          </a:solid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028700" y="1619481"/>
            <a:ext cx="10815434" cy="108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OVERVIEW</a:t>
            </a:r>
          </a:p>
        </p:txBody>
      </p:sp>
      <p:sp>
        <p:nvSpPr>
          <p:cNvPr id="7" name="Freeform 7"/>
          <p:cNvSpPr/>
          <p:nvPr/>
        </p:nvSpPr>
        <p:spPr>
          <a:xfrm>
            <a:off x="12414585" y="427389"/>
            <a:ext cx="2860666" cy="3467474"/>
          </a:xfrm>
          <a:custGeom>
            <a:avLst/>
            <a:gdLst/>
            <a:ahLst/>
            <a:cxnLst/>
            <a:rect l="l" t="t" r="r" b="b"/>
            <a:pathLst>
              <a:path w="2860666" h="3467474">
                <a:moveTo>
                  <a:pt x="0" y="0"/>
                </a:moveTo>
                <a:lnTo>
                  <a:pt x="2860666" y="0"/>
                </a:lnTo>
                <a:lnTo>
                  <a:pt x="2860666" y="3467474"/>
                </a:lnTo>
                <a:lnTo>
                  <a:pt x="0" y="3467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D815C3-96BE-01FA-77D1-473F2ECB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7FA69-63E3-F9E2-1F37-EE2874B44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E22EFD23-1440-D673-1D65-8D273B028364}"/>
              </a:ext>
            </a:extLst>
          </p:cNvPr>
          <p:cNvSpPr txBox="1"/>
          <p:nvPr/>
        </p:nvSpPr>
        <p:spPr>
          <a:xfrm>
            <a:off x="685800" y="196098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193970"/>
                </a:solidFill>
                <a:latin typeface="+mj-lt"/>
                <a:ea typeface="+mj-ea"/>
                <a:cs typeface="+mj-cs"/>
                <a:sym typeface="Montserrat Semi-Bold"/>
              </a:rPr>
              <a:t>How does passenger count / charges related to tip amount ?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A89FD33-797E-C46C-B1FF-75716021277A}"/>
              </a:ext>
            </a:extLst>
          </p:cNvPr>
          <p:cNvSpPr txBox="1"/>
          <p:nvPr/>
        </p:nvSpPr>
        <p:spPr>
          <a:xfrm>
            <a:off x="1257300" y="547687"/>
            <a:ext cx="15773400" cy="2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8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Montserrat Semi-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0C165F3-4EA2-F45B-C3F8-DE75E3CB8EE6}"/>
              </a:ext>
            </a:extLst>
          </p:cNvPr>
          <p:cNvGrpSpPr/>
          <p:nvPr/>
        </p:nvGrpSpPr>
        <p:grpSpPr>
          <a:xfrm>
            <a:off x="11163300" y="2986698"/>
            <a:ext cx="5867400" cy="2700010"/>
            <a:chOff x="0" y="0"/>
            <a:chExt cx="10997874" cy="3174255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7DC909E3-F7EE-024C-B98E-86E5E24DD74D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0ACA008-A9C8-B757-496B-8CC2A061D314}"/>
                </a:ext>
              </a:extLst>
            </p:cNvPr>
            <p:cNvSpPr txBox="1"/>
            <p:nvPr/>
          </p:nvSpPr>
          <p:spPr>
            <a:xfrm>
              <a:off x="0" y="507146"/>
              <a:ext cx="10997874" cy="2667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665" lvl="1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Recommendations: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kern="1200" dirty="0">
                  <a:solidFill>
                    <a:srgbClr val="193970"/>
                  </a:solidFill>
                  <a:latin typeface="Montserrat"/>
                  <a:ea typeface="+mn-ea"/>
                  <a:cs typeface="+mn-cs"/>
                  <a:sym typeface="Montserrat"/>
                </a:rPr>
                <a:t>Focus on trip distance and trip durations.</a:t>
              </a:r>
            </a:p>
            <a:p>
              <a:pPr marL="781849" lvl="2" indent="-226332" algn="just" defTabSz="599115">
                <a:lnSpc>
                  <a:spcPts val="3145"/>
                </a:lnSpc>
                <a:spcAft>
                  <a:spcPts val="432"/>
                </a:spcAft>
                <a:buFont typeface="Arial"/>
                <a:buChar char="•"/>
              </a:pPr>
              <a:r>
                <a:rPr lang="en-US" sz="2304" dirty="0" err="1">
                  <a:solidFill>
                    <a:srgbClr val="193970"/>
                  </a:solidFill>
                  <a:latin typeface="Montserrat"/>
                  <a:sym typeface="Montserrat"/>
                </a:rPr>
                <a:t>Transparancy</a:t>
              </a:r>
              <a:r>
                <a:rPr lang="en-US" sz="2304" dirty="0">
                  <a:solidFill>
                    <a:srgbClr val="193970"/>
                  </a:solidFill>
                  <a:latin typeface="Montserrat"/>
                  <a:sym typeface="Montserrat"/>
                </a:rPr>
                <a:t> on charges</a:t>
              </a:r>
              <a:endParaRPr lang="en-US" sz="2304" kern="1200" dirty="0">
                <a:solidFill>
                  <a:srgbClr val="193970"/>
                </a:solidFill>
                <a:latin typeface="Montserrat"/>
                <a:ea typeface="+mn-ea"/>
                <a:cs typeface="+mn-cs"/>
                <a:sym typeface="Montserrat"/>
              </a:endParaRPr>
            </a:p>
            <a:p>
              <a:pPr marL="1085902" lvl="2" indent="-314350" algn="just" defTabSz="832104">
                <a:lnSpc>
                  <a:spcPts val="4368"/>
                </a:lnSpc>
                <a:spcAft>
                  <a:spcPts val="600"/>
                </a:spcAft>
                <a:buFont typeface="Arial"/>
                <a:buChar char="•"/>
              </a:pPr>
              <a:endParaRPr lang="en-US" sz="3200" dirty="0">
                <a:solidFill>
                  <a:srgbClr val="19397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992A4-0403-7D6E-7173-5BF002D055A7}"/>
              </a:ext>
            </a:extLst>
          </p:cNvPr>
          <p:cNvGrpSpPr/>
          <p:nvPr/>
        </p:nvGrpSpPr>
        <p:grpSpPr>
          <a:xfrm>
            <a:off x="304800" y="2400300"/>
            <a:ext cx="10403188" cy="6806669"/>
            <a:chOff x="682772" y="2400300"/>
            <a:chExt cx="11674829" cy="76386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7A0B84-3932-FF50-0A02-CC7BE05A52B1}"/>
                </a:ext>
              </a:extLst>
            </p:cNvPr>
            <p:cNvGrpSpPr/>
            <p:nvPr/>
          </p:nvGrpSpPr>
          <p:grpSpPr>
            <a:xfrm>
              <a:off x="682772" y="2400300"/>
              <a:ext cx="11651352" cy="7576835"/>
              <a:chOff x="682772" y="2400300"/>
              <a:chExt cx="11651352" cy="757683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D375898-635E-97C2-E0E3-F13FE9EE1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2400300"/>
                <a:ext cx="5824162" cy="381482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E103858-B184-4433-B1B6-97AAF5D3E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9962" y="2502405"/>
                <a:ext cx="5824162" cy="381482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BB02281-BA3B-BDAF-1BB6-DD109E368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772" y="6158342"/>
                <a:ext cx="5830219" cy="3818793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6909AB-9590-7EF2-F37C-276D16F9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9962" y="6208784"/>
              <a:ext cx="5847639" cy="3830203"/>
            </a:xfrm>
            <a:prstGeom prst="rect">
              <a:avLst/>
            </a:prstGeom>
          </p:spPr>
        </p:pic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20E529-9893-05E9-BBDD-7AEBE1B1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6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76603"/>
            <a:ext cx="8115300" cy="6021967"/>
            <a:chOff x="0" y="0"/>
            <a:chExt cx="21640800" cy="429391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500265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6193"/>
              <a:ext cx="21640800" cy="3767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ct val="115000"/>
                </a:lnSpc>
                <a:buFont typeface="Aptos" panose="020B0004020202020204" pitchFamily="34" charset="0"/>
                <a:buChar char="-"/>
              </a:pP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Tipping patterns by time</a:t>
              </a:r>
            </a:p>
            <a:p>
              <a:pPr marL="742950" lvl="1" indent="-285750">
                <a:lnSpc>
                  <a:spcPct val="115000"/>
                </a:lnSpc>
                <a:buFont typeface="Courier New" panose="02070309020205020404" pitchFamily="49" charset="0"/>
                <a:buChar char="o"/>
              </a:pP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Peak hour between </a:t>
              </a:r>
              <a:r>
                <a:rPr lang="en-ID" sz="2000" b="1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5 – 8 pm</a:t>
              </a: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 marL="742950" lvl="1" indent="-285750">
                <a:lnSpc>
                  <a:spcPct val="115000"/>
                </a:lnSpc>
                <a:buFont typeface="Courier New" panose="02070309020205020404" pitchFamily="49" charset="0"/>
                <a:buChar char="o"/>
              </a:pP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Peak day is </a:t>
              </a:r>
              <a:r>
                <a:rPr lang="en-ID" sz="2000" b="1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Sunday</a:t>
              </a:r>
            </a:p>
            <a:p>
              <a:pPr marL="742950" lvl="1" indent="-285750">
                <a:lnSpc>
                  <a:spcPct val="115000"/>
                </a:lnSpc>
                <a:buFont typeface="Courier New" panose="02070309020205020404" pitchFamily="49" charset="0"/>
                <a:buChar char="o"/>
              </a:pP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Recommendation: </a:t>
              </a:r>
              <a:r>
                <a:rPr lang="en-ID" sz="2000" b="1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Increase rate tipping and suggest driver to be more active in that period.</a:t>
              </a:r>
            </a:p>
            <a:p>
              <a:pPr marL="342900" lvl="0" indent="-342900">
                <a:lnSpc>
                  <a:spcPct val="115000"/>
                </a:lnSpc>
                <a:buFont typeface="Aptos" panose="020B0004020202020204" pitchFamily="34" charset="0"/>
                <a:buChar char="-"/>
              </a:pP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Payments</a:t>
              </a:r>
            </a:p>
            <a:p>
              <a:pPr marL="742950" lvl="1" indent="-285750">
                <a:lnSpc>
                  <a:spcPct val="115000"/>
                </a:lnSpc>
                <a:buFont typeface="Courier New" panose="02070309020205020404" pitchFamily="49" charset="0"/>
                <a:buChar char="o"/>
              </a:pPr>
              <a:r>
                <a:rPr lang="en-ID" sz="2000" b="1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Credit card</a:t>
              </a: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 definitely the most used payment.</a:t>
              </a:r>
            </a:p>
            <a:p>
              <a:pPr marL="742950" lvl="1" indent="-285750">
                <a:lnSpc>
                  <a:spcPct val="115000"/>
                </a:lnSpc>
                <a:buFont typeface="Courier New" panose="02070309020205020404" pitchFamily="49" charset="0"/>
                <a:buChar char="o"/>
              </a:pP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Recommendation: </a:t>
              </a:r>
              <a:r>
                <a:rPr lang="en-ID" sz="2000" b="1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Increase credit card promotion and explore another cashless payments.</a:t>
              </a:r>
            </a:p>
            <a:p>
              <a:pPr marL="342900" lvl="0" indent="-342900">
                <a:lnSpc>
                  <a:spcPct val="115000"/>
                </a:lnSpc>
                <a:buFont typeface="Aptos" panose="020B0004020202020204" pitchFamily="34" charset="0"/>
                <a:buChar char="-"/>
              </a:pP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Borough (Pickup / Dropoff)</a:t>
              </a:r>
            </a:p>
            <a:p>
              <a:pPr marL="742950" lvl="1" indent="-285750">
                <a:lnSpc>
                  <a:spcPct val="115000"/>
                </a:lnSpc>
                <a:buFont typeface="Courier New" panose="02070309020205020404" pitchFamily="49" charset="0"/>
                <a:buChar char="o"/>
              </a:pPr>
              <a:r>
                <a:rPr lang="en-ID" sz="2000" b="1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Brooklyn and Manhattan</a:t>
              </a: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 is the highest.</a:t>
              </a:r>
            </a:p>
            <a:p>
              <a:pPr marL="742950" lvl="1" indent="-285750">
                <a:lnSpc>
                  <a:spcPct val="115000"/>
                </a:lnSpc>
                <a:buFont typeface="Courier New" panose="02070309020205020404" pitchFamily="49" charset="0"/>
                <a:buChar char="o"/>
              </a:pPr>
              <a:r>
                <a:rPr lang="en-ID" sz="2000" b="1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Bronx</a:t>
              </a: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 is the lowest.</a:t>
              </a:r>
            </a:p>
            <a:p>
              <a:pPr marL="742950" lvl="1" indent="-285750">
                <a:lnSpc>
                  <a:spcPct val="115000"/>
                </a:lnSpc>
                <a:buFont typeface="Courier New" panose="02070309020205020404" pitchFamily="49" charset="0"/>
                <a:buChar char="o"/>
              </a:pPr>
              <a:r>
                <a:rPr lang="en-ID" sz="2000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Recommendation: </a:t>
              </a:r>
              <a:r>
                <a:rPr lang="en-ID" sz="2000" b="1" kern="100" dirty="0">
                  <a:solidFill>
                    <a:srgbClr val="193970"/>
                  </a:solidFill>
                  <a:effectLst/>
                  <a:latin typeface="Montserrat" panose="00000500000000000000" pitchFamily="2" charset="0"/>
                  <a:ea typeface="Aptos" panose="020B0004020202020204" pitchFamily="34" charset="0"/>
                  <a:cs typeface="Times New Roman" panose="02020603050405020304" pitchFamily="18" charset="0"/>
                </a:rPr>
                <a:t>Increase tipping awareness and practices in Brooklyn and Manhattan; Improve service quality and customer engagement in Bronx.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18288000" cy="2749214"/>
          </a:xfrm>
          <a:prstGeom prst="rect">
            <a:avLst/>
          </a:prstGeom>
          <a:solidFill>
            <a:srgbClr val="0C45A6"/>
          </a:solid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028700" y="427389"/>
            <a:ext cx="10815434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CONCLUSIONS AND RECOMMENDATIONS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12414585" y="190500"/>
            <a:ext cx="1911015" cy="2316382"/>
          </a:xfrm>
          <a:custGeom>
            <a:avLst/>
            <a:gdLst/>
            <a:ahLst/>
            <a:cxnLst/>
            <a:rect l="l" t="t" r="r" b="b"/>
            <a:pathLst>
              <a:path w="2860666" h="3467474">
                <a:moveTo>
                  <a:pt x="0" y="0"/>
                </a:moveTo>
                <a:lnTo>
                  <a:pt x="2860666" y="0"/>
                </a:lnTo>
                <a:lnTo>
                  <a:pt x="2860666" y="3467474"/>
                </a:lnTo>
                <a:lnTo>
                  <a:pt x="0" y="3467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227A68A-53C7-F1B6-BD60-B2DC0301803C}"/>
              </a:ext>
            </a:extLst>
          </p:cNvPr>
          <p:cNvSpPr txBox="1"/>
          <p:nvPr/>
        </p:nvSpPr>
        <p:spPr>
          <a:xfrm>
            <a:off x="9312442" y="3914559"/>
            <a:ext cx="8115300" cy="549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ct val="115000"/>
              </a:lnSpc>
              <a:buFont typeface="Aptos" panose="020B0004020202020204" pitchFamily="34" charset="0"/>
              <a:buChar char="-"/>
            </a:pP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Service Zone (Pickup / Dropoff)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Composition almost same; </a:t>
            </a:r>
            <a:r>
              <a:rPr lang="en-ID" sz="2400" b="1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Airport Zone</a:t>
            </a: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is the lowest.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Recommendation: </a:t>
            </a:r>
            <a:r>
              <a:rPr lang="en-ID" sz="2400" b="1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Tipping </a:t>
            </a:r>
            <a:r>
              <a:rPr lang="en-ID" sz="2400" b="1" kern="100" dirty="0" err="1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standarzation</a:t>
            </a:r>
            <a:r>
              <a:rPr lang="en-ID" sz="2400" b="1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buFont typeface="Aptos" panose="020B0004020202020204" pitchFamily="34" charset="0"/>
              <a:buChar char="-"/>
            </a:pP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Trip Distance / Trip Durations vs. Tip Amount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ID" sz="2400" b="1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Positively correlates but weak</a:t>
            </a: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Recommendation: </a:t>
            </a:r>
            <a:r>
              <a:rPr lang="en-ID" sz="2400" b="1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Driver may speculate up to 5 mile trips or 20 minute trips.</a:t>
            </a:r>
          </a:p>
          <a:p>
            <a:pPr marL="342900" lvl="0" indent="-342900">
              <a:lnSpc>
                <a:spcPct val="115000"/>
              </a:lnSpc>
              <a:buFont typeface="Aptos" panose="020B0004020202020204" pitchFamily="34" charset="0"/>
              <a:buChar char="-"/>
            </a:pP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Passenger Count / Other Charges vs. Tip Amount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ID" sz="2400" b="1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Almost no correlation</a:t>
            </a: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2400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Recommendation: </a:t>
            </a:r>
            <a:r>
              <a:rPr lang="en-ID" sz="2400" b="1" kern="100" dirty="0">
                <a:solidFill>
                  <a:srgbClr val="193970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Focus on Trip Distance/Durations; Transparency on charges.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0F0FE7-095A-ECCF-8986-11E87C5D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1217" y="442939"/>
            <a:ext cx="9465367" cy="8944772"/>
          </a:xfrm>
          <a:custGeom>
            <a:avLst/>
            <a:gdLst/>
            <a:ahLst/>
            <a:cxnLst/>
            <a:rect l="l" t="t" r="r" b="b"/>
            <a:pathLst>
              <a:path w="9465367" h="8944772">
                <a:moveTo>
                  <a:pt x="0" y="0"/>
                </a:moveTo>
                <a:lnTo>
                  <a:pt x="9465367" y="0"/>
                </a:lnTo>
                <a:lnTo>
                  <a:pt x="9465367" y="8944772"/>
                </a:lnTo>
                <a:lnTo>
                  <a:pt x="0" y="894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0284902" y="3881862"/>
            <a:ext cx="6974398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8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Thank You</a:t>
            </a:r>
          </a:p>
          <a:p>
            <a:pPr algn="l">
              <a:lnSpc>
                <a:spcPts val="5199"/>
              </a:lnSpc>
            </a:pPr>
            <a:r>
              <a:rPr lang="en-US" sz="399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Any Questions ?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193970">
              <a:alpha val="67843"/>
            </a:srgbClr>
          </a:solidFill>
        </p:spPr>
        <p:txBody>
          <a:bodyPr/>
          <a:lstStyle/>
          <a:p>
            <a:endParaRPr lang="en-ID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1E465B-B4D6-C599-BF34-E0064AC8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5">
            <a:extLst>
              <a:ext uri="{FF2B5EF4-FFF2-40B4-BE49-F238E27FC236}">
                <a16:creationId xmlns:a16="http://schemas.microsoft.com/office/drawing/2014/main" id="{6EEC2505-6774-C0A4-DF93-358EB6CD08C1}"/>
              </a:ext>
            </a:extLst>
          </p:cNvPr>
          <p:cNvSpPr/>
          <p:nvPr/>
        </p:nvSpPr>
        <p:spPr>
          <a:xfrm>
            <a:off x="-245137" y="-72042"/>
            <a:ext cx="8095945" cy="10359041"/>
          </a:xfrm>
          <a:prstGeom prst="rect">
            <a:avLst/>
          </a:prstGeom>
          <a:solidFill>
            <a:srgbClr val="0C45A6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010895" y="1028700"/>
            <a:ext cx="8248405" cy="8544235"/>
            <a:chOff x="0" y="0"/>
            <a:chExt cx="10997874" cy="1139231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97618"/>
              <a:ext cx="10997874" cy="10894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 algn="just">
                <a:lnSpc>
                  <a:spcPts val="5400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Taxi transportation is essential for urban mobility, offering convenience and accessibility</a:t>
              </a:r>
            </a:p>
            <a:p>
              <a:pPr marL="777240" lvl="1" indent="-388620" algn="just">
                <a:lnSpc>
                  <a:spcPts val="5400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NYC TLC regulates taxis and for-hire vehicles in New York City since 1937</a:t>
              </a:r>
            </a:p>
            <a:p>
              <a:pPr marL="777240" lvl="1" indent="-388620" algn="just">
                <a:lnSpc>
                  <a:spcPts val="5400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Competition between traditional taxis and ride-sharing services has increased significantly</a:t>
              </a:r>
            </a:p>
            <a:p>
              <a:pPr marL="777240" lvl="1" indent="-388620" algn="just">
                <a:lnSpc>
                  <a:spcPts val="5400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Tipping behavior significantly influences taxi driver earnings</a:t>
              </a:r>
            </a:p>
          </p:txBody>
        </p:sp>
      </p:grp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7D863725-3B8B-C54D-F716-FD4C718CD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63" y="2757628"/>
            <a:ext cx="4771743" cy="477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372706-8ED1-066C-DF15-0978DE18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51240"/>
            <a:ext cx="8723781" cy="5984519"/>
            <a:chOff x="0" y="0"/>
            <a:chExt cx="11631708" cy="7979359"/>
          </a:xfrm>
        </p:grpSpPr>
        <p:sp>
          <p:nvSpPr>
            <p:cNvPr id="3" name="AutoShape 3"/>
            <p:cNvSpPr/>
            <p:nvPr/>
          </p:nvSpPr>
          <p:spPr>
            <a:xfrm>
              <a:off x="0" y="2698286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43529"/>
              <a:ext cx="11631708" cy="4735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8" lvl="1" indent="-259079" algn="l">
                <a:lnSpc>
                  <a:spcPts val="359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Ride-sharing apps have integrated structured tipping systems that prompt passengers</a:t>
              </a:r>
            </a:p>
            <a:p>
              <a:pPr marL="518158" lvl="1" indent="-259079" algn="l">
                <a:lnSpc>
                  <a:spcPts val="359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Traditional taxi tipping is less standardized with inconsistent behavior patterns</a:t>
              </a:r>
            </a:p>
            <a:p>
              <a:pPr marL="518158" lvl="1" indent="-259079" algn="l">
                <a:lnSpc>
                  <a:spcPts val="359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Lack of structured data collection makes it difficult to identify tipping patterns in taxis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NYC TLC needs deeper understanding of taxi tipping behavior to improve service quality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631708" cy="1444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19397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GAP ANALYSIS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959530" y="2088111"/>
            <a:ext cx="6299770" cy="6110777"/>
          </a:xfrm>
          <a:custGeom>
            <a:avLst/>
            <a:gdLst/>
            <a:ahLst/>
            <a:cxnLst/>
            <a:rect l="l" t="t" r="r" b="b"/>
            <a:pathLst>
              <a:path w="6299770" h="6110777">
                <a:moveTo>
                  <a:pt x="0" y="0"/>
                </a:moveTo>
                <a:lnTo>
                  <a:pt x="6299770" y="0"/>
                </a:lnTo>
                <a:lnTo>
                  <a:pt x="6299770" y="6110778"/>
                </a:lnTo>
                <a:lnTo>
                  <a:pt x="0" y="6110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8C1A6D-930C-9F81-92E2-5FEAB725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5519" y="2283310"/>
            <a:ext cx="8723781" cy="5720380"/>
            <a:chOff x="0" y="0"/>
            <a:chExt cx="11631708" cy="7627173"/>
          </a:xfrm>
        </p:grpSpPr>
        <p:sp>
          <p:nvSpPr>
            <p:cNvPr id="3" name="AutoShape 3"/>
            <p:cNvSpPr/>
            <p:nvPr/>
          </p:nvSpPr>
          <p:spPr>
            <a:xfrm>
              <a:off x="0" y="234610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91343"/>
              <a:ext cx="11631708" cy="4735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58" lvl="1" indent="-259079" algn="just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Lack of clarity regarding factors influencing tip amounts in NYC taxis</a:t>
              </a:r>
            </a:p>
            <a:p>
              <a:pPr marL="518158" lvl="1" indent="-259079" algn="just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Need to examine relationships between trip characteristics and tipping behavior</a:t>
              </a:r>
            </a:p>
            <a:p>
              <a:pPr marL="518158" lvl="1" indent="-259079" algn="just">
                <a:lnSpc>
                  <a:spcPts val="3599"/>
                </a:lnSpc>
                <a:buFont typeface="Arial"/>
                <a:buChar char="•"/>
              </a:pPr>
              <a:r>
                <a:rPr lang="en-US" sz="2399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Understanding these relationships will help NYC TLC develop effective regulations</a:t>
              </a:r>
            </a:p>
            <a:p>
              <a:pPr marL="518160" lvl="1" indent="-259080" algn="just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Findings can inform driver training to improve customer service and increase tips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631708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480"/>
                </a:lnSpc>
              </a:pPr>
              <a:r>
                <a:rPr lang="en-US" sz="5400" b="1">
                  <a:solidFill>
                    <a:srgbClr val="19397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PROBLEM STATEMENT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732040" y="2564706"/>
            <a:ext cx="5317101" cy="5157588"/>
          </a:xfrm>
          <a:custGeom>
            <a:avLst/>
            <a:gdLst/>
            <a:ahLst/>
            <a:cxnLst/>
            <a:rect l="l" t="t" r="r" b="b"/>
            <a:pathLst>
              <a:path w="5317101" h="5157588">
                <a:moveTo>
                  <a:pt x="0" y="0"/>
                </a:moveTo>
                <a:lnTo>
                  <a:pt x="5317101" y="0"/>
                </a:lnTo>
                <a:lnTo>
                  <a:pt x="5317101" y="5157588"/>
                </a:lnTo>
                <a:lnTo>
                  <a:pt x="0" y="5157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7E59E2-124D-CE26-0B89-B1B25911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010895" y="1028700"/>
            <a:ext cx="8248405" cy="6052495"/>
            <a:chOff x="0" y="0"/>
            <a:chExt cx="10997874" cy="806999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16668"/>
              <a:ext cx="10997874" cy="755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contains taxi trip information including pickup/dropoff times, locations, fares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fields include vendor ID, pickup/dropoff datetime, location IDs, passenger count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includes fare amount, tip amount, and various surcharges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covers January 2023 with over 68,000 initial records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8850" y="6368981"/>
            <a:ext cx="541516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UNDERSTANDING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803090" y="1028700"/>
            <a:ext cx="3999491" cy="3879506"/>
          </a:xfrm>
          <a:custGeom>
            <a:avLst/>
            <a:gdLst/>
            <a:ahLst/>
            <a:cxnLst/>
            <a:rect l="l" t="t" r="r" b="b"/>
            <a:pathLst>
              <a:path w="3999491" h="3879506">
                <a:moveTo>
                  <a:pt x="0" y="0"/>
                </a:moveTo>
                <a:lnTo>
                  <a:pt x="3999491" y="0"/>
                </a:lnTo>
                <a:lnTo>
                  <a:pt x="3999491" y="3879506"/>
                </a:lnTo>
                <a:lnTo>
                  <a:pt x="0" y="3879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DBF28E-E00E-4D5B-377C-6A9D4E5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7150"/>
            <a:ext cx="767795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SCOPE OF WORK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060838" y="1067150"/>
            <a:ext cx="7198462" cy="5312431"/>
            <a:chOff x="0" y="0"/>
            <a:chExt cx="9597949" cy="708324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7360"/>
              <a:ext cx="9597949" cy="6495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collection from NYC TLC trip dataset, Taxi Zones CSV, and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GeoJSON</a:t>
              </a: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files</a:t>
              </a: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wrangling to clean and prepare dataset for analysis</a:t>
              </a: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Exploratory Data Analysis to identify patterns in tipping behavior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214993" y="5430545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758058-7082-5259-5533-91D3C86F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DC617-5604-A49F-33F3-961A669C0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B4F6FAC-158C-A6D6-F70B-F4B254D4D708}"/>
              </a:ext>
            </a:extLst>
          </p:cNvPr>
          <p:cNvSpPr txBox="1"/>
          <p:nvPr/>
        </p:nvSpPr>
        <p:spPr>
          <a:xfrm>
            <a:off x="1028700" y="1067150"/>
            <a:ext cx="767795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COLLECTIONS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1849F3A-74B9-C1EA-3D6F-88615582DD6C}"/>
              </a:ext>
            </a:extLst>
          </p:cNvPr>
          <p:cNvGrpSpPr/>
          <p:nvPr/>
        </p:nvGrpSpPr>
        <p:grpSpPr>
          <a:xfrm>
            <a:off x="10060838" y="1067150"/>
            <a:ext cx="7198462" cy="1619112"/>
            <a:chOff x="0" y="0"/>
            <a:chExt cx="9597949" cy="2158816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C0E821C7-0DC1-4158-E061-A74EAAF62953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AD3E232-4024-E1AE-EBB4-79B7567A4868}"/>
                </a:ext>
              </a:extLst>
            </p:cNvPr>
            <p:cNvSpPr txBox="1"/>
            <p:nvPr/>
          </p:nvSpPr>
          <p:spPr>
            <a:xfrm>
              <a:off x="0" y="587360"/>
              <a:ext cx="9597949" cy="1571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NYC TLC trip dataset</a:t>
              </a: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Taxi Zones Dataset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E1FD343-BCD1-C781-52E7-CF0DA2C1E572}"/>
              </a:ext>
            </a:extLst>
          </p:cNvPr>
          <p:cNvSpPr/>
          <p:nvPr/>
        </p:nvSpPr>
        <p:spPr>
          <a:xfrm>
            <a:off x="-214993" y="5430545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DCE5BC-F9C4-FA17-73B4-6B3BCD9C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3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3B8DD-2BDD-DBF6-B235-542C1E39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AB4DE78-6539-F2C4-D59C-9C0F73D01CC3}"/>
              </a:ext>
            </a:extLst>
          </p:cNvPr>
          <p:cNvSpPr txBox="1"/>
          <p:nvPr/>
        </p:nvSpPr>
        <p:spPr>
          <a:xfrm>
            <a:off x="1028700" y="1067150"/>
            <a:ext cx="767795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19397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WRANGLING: DISCOVERING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BCA986E-9D63-7944-D370-5101AD84D241}"/>
              </a:ext>
            </a:extLst>
          </p:cNvPr>
          <p:cNvGrpSpPr/>
          <p:nvPr/>
        </p:nvGrpSpPr>
        <p:grpSpPr>
          <a:xfrm>
            <a:off x="10060838" y="1067150"/>
            <a:ext cx="7198462" cy="7774644"/>
            <a:chOff x="0" y="0"/>
            <a:chExt cx="9597949" cy="10366191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F7788859-D8A3-C30E-DB0F-472CFB23397B}"/>
                </a:ext>
              </a:extLst>
            </p:cNvPr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19397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5D431C5-88BC-C426-88E1-705CABA19CC3}"/>
                </a:ext>
              </a:extLst>
            </p:cNvPr>
            <p:cNvSpPr txBox="1"/>
            <p:nvPr/>
          </p:nvSpPr>
          <p:spPr>
            <a:xfrm>
              <a:off x="0" y="587360"/>
              <a:ext cx="9597949" cy="9778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Inconsistent columns naming</a:t>
              </a: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Seven missing values</a:t>
              </a:r>
            </a:p>
            <a:p>
              <a:pPr marL="1148074" lvl="2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MNAR: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trip_type</a:t>
              </a: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</a:p>
            <a:p>
              <a:pPr marL="1148074" lvl="2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MCAR: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ehail_fee</a:t>
              </a: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</a:p>
            <a:p>
              <a:pPr marL="1148074" lvl="2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MAR: store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fwd</a:t>
              </a: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flag, </a:t>
              </a:r>
              <a:r>
                <a:rPr lang="en-US" sz="3199" dirty="0" err="1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ratecode</a:t>
              </a: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id, passenger count, payment type, dan congestion surcharge</a:t>
              </a: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duplicates</a:t>
              </a:r>
            </a:p>
            <a:p>
              <a:pPr marL="690874" lvl="1" indent="-345437" algn="just">
                <a:lnSpc>
                  <a:spcPts val="4799"/>
                </a:lnSpc>
                <a:buFont typeface="Arial"/>
                <a:buChar char="•"/>
              </a:pPr>
              <a:r>
                <a:rPr lang="en-US" sz="3199" dirty="0">
                  <a:solidFill>
                    <a:srgbClr val="19397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Extreme outliers, negative values, and anomalies (almost all numerical values).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3D31B9F-7EE3-2E69-3023-FB65D7C9F5A6}"/>
              </a:ext>
            </a:extLst>
          </p:cNvPr>
          <p:cNvSpPr/>
          <p:nvPr/>
        </p:nvSpPr>
        <p:spPr>
          <a:xfrm>
            <a:off x="-214993" y="5430545"/>
            <a:ext cx="6008280" cy="5046955"/>
          </a:xfrm>
          <a:custGeom>
            <a:avLst/>
            <a:gdLst/>
            <a:ahLst/>
            <a:cxnLst/>
            <a:rect l="l" t="t" r="r" b="b"/>
            <a:pathLst>
              <a:path w="6008280" h="5046955">
                <a:moveTo>
                  <a:pt x="0" y="0"/>
                </a:moveTo>
                <a:lnTo>
                  <a:pt x="6008280" y="0"/>
                </a:lnTo>
                <a:lnTo>
                  <a:pt x="6008280" y="5046955"/>
                </a:lnTo>
                <a:lnTo>
                  <a:pt x="0" y="5046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2CBD20-736D-148E-F2DC-383E375A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8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2253</Words>
  <Application>Microsoft Office PowerPoint</Application>
  <PresentationFormat>Custom</PresentationFormat>
  <Paragraphs>240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Consolas</vt:lpstr>
      <vt:lpstr>Calibri</vt:lpstr>
      <vt:lpstr>Aptos</vt:lpstr>
      <vt:lpstr>Courier New</vt:lpstr>
      <vt:lpstr>Montserrat</vt:lpstr>
      <vt:lpstr>Montserrat Bold</vt:lpstr>
      <vt:lpstr>Montserrat Semi-Bold</vt:lpstr>
      <vt:lpstr>Arial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TLC HD Ppt</dc:title>
  <cp:lastModifiedBy>HANS DARMAWAN</cp:lastModifiedBy>
  <cp:revision>50</cp:revision>
  <dcterms:created xsi:type="dcterms:W3CDTF">2006-08-16T00:00:00Z</dcterms:created>
  <dcterms:modified xsi:type="dcterms:W3CDTF">2025-05-06T06:59:17Z</dcterms:modified>
  <dc:identifier>DAGkJsX6dCY</dc:identifier>
</cp:coreProperties>
</file>